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commentAuthors.xml" ContentType="application/vnd.openxmlformats-officedocument.presentationml.commentAuthors+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p:sldMasterIdLst>
    <p:sldMasterId id="2147483649" r:id="rId1"/>
  </p:sldMasterIdLst>
  <p:sldIdLst>
    <p:sldId id="256" r:id="rId2"/>
    <p:sldId id="316" r:id="rId3"/>
    <p:sldId id="257" r:id="rId4"/>
    <p:sldId id="336" r:id="rId5"/>
    <p:sldId id="337" r:id="rId6"/>
    <p:sldId id="349" r:id="rId7"/>
    <p:sldId id="351" r:id="rId8"/>
    <p:sldId id="352" r:id="rId9"/>
    <p:sldId id="353" r:id="rId10"/>
    <p:sldId id="354" r:id="rId11"/>
    <p:sldId id="355" r:id="rId12"/>
    <p:sldId id="359" r:id="rId13"/>
    <p:sldId id="348" r:id="rId14"/>
    <p:sldId id="356" r:id="rId15"/>
    <p:sldId id="361" r:id="rId16"/>
    <p:sldId id="362" r:id="rId17"/>
    <p:sldId id="344" r:id="rId18"/>
    <p:sldId id="357" r:id="rId19"/>
    <p:sldId id="358" r:id="rId20"/>
    <p:sldId id="366" r:id="rId21"/>
    <p:sldId id="347" r:id="rId22"/>
    <p:sldId id="345" r:id="rId23"/>
    <p:sldId id="346" r:id="rId24"/>
    <p:sldId id="363" r:id="rId25"/>
    <p:sldId id="364" r:id="rId26"/>
    <p:sldId id="367" r:id="rId27"/>
    <p:sldId id="365" r:id="rId28"/>
    <p:sldId id="341" r:id="rId29"/>
    <p:sldId id="342" r:id="rId30"/>
  </p:sldIdLst>
  <p:sldSz cx="9144000" cy="6858000" type="screen4x3"/>
  <p:notesSz cx="6858000" cy="9144000"/>
  <p:defaultTextStyle>
    <a:defPPr>
      <a:defRPr lang="en-US"/>
    </a:defPPr>
    <a:lvl1pPr algn="l" rtl="0" eaLnBrk="0" fontAlgn="base" hangingPunct="0">
      <a:spcBef>
        <a:spcPct val="0"/>
      </a:spcBef>
      <a:spcAft>
        <a:spcPct val="0"/>
      </a:spcAft>
      <a:defRPr kern="1200">
        <a:solidFill>
          <a:schemeClr val="tx1"/>
        </a:solidFill>
        <a:latin typeface="Arial" charset="0"/>
        <a:ea typeface="+mn-ea"/>
        <a:cs typeface="+mn-cs"/>
      </a:defRPr>
    </a:lvl1pPr>
    <a:lvl2pPr marL="457200" algn="l" rtl="0" eaLnBrk="0" fontAlgn="base" hangingPunct="0">
      <a:spcBef>
        <a:spcPct val="0"/>
      </a:spcBef>
      <a:spcAft>
        <a:spcPct val="0"/>
      </a:spcAft>
      <a:defRPr kern="1200">
        <a:solidFill>
          <a:schemeClr val="tx1"/>
        </a:solidFill>
        <a:latin typeface="Arial" charset="0"/>
        <a:ea typeface="+mn-ea"/>
        <a:cs typeface="+mn-cs"/>
      </a:defRPr>
    </a:lvl2pPr>
    <a:lvl3pPr marL="914400" algn="l" rtl="0" eaLnBrk="0" fontAlgn="base" hangingPunct="0">
      <a:spcBef>
        <a:spcPct val="0"/>
      </a:spcBef>
      <a:spcAft>
        <a:spcPct val="0"/>
      </a:spcAft>
      <a:defRPr kern="1200">
        <a:solidFill>
          <a:schemeClr val="tx1"/>
        </a:solidFill>
        <a:latin typeface="Arial" charset="0"/>
        <a:ea typeface="+mn-ea"/>
        <a:cs typeface="+mn-cs"/>
      </a:defRPr>
    </a:lvl3pPr>
    <a:lvl4pPr marL="1371600" algn="l" rtl="0" eaLnBrk="0" fontAlgn="base" hangingPunct="0">
      <a:spcBef>
        <a:spcPct val="0"/>
      </a:spcBef>
      <a:spcAft>
        <a:spcPct val="0"/>
      </a:spcAft>
      <a:defRPr kern="1200">
        <a:solidFill>
          <a:schemeClr val="tx1"/>
        </a:solidFill>
        <a:latin typeface="Arial" charset="0"/>
        <a:ea typeface="+mn-ea"/>
        <a:cs typeface="+mn-cs"/>
      </a:defRPr>
    </a:lvl4pPr>
    <a:lvl5pPr marL="1828800" algn="l" rtl="0" eaLnBrk="0" fontAlgn="base" hangingPunct="0">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commentAuthors.xml><?xml version="1.0" encoding="utf-8"?>
<p:cmAuthorLst xmlns:a="http://schemas.openxmlformats.org/drawingml/2006/main" xmlns:r="http://schemas.openxmlformats.org/officeDocument/2006/relationships" xmlns:p="http://schemas.openxmlformats.org/presentationml/2006/main">
  <p:cmAuthor id="0" name="Berin Szoka" initials="" lastIdx="4" clrIdx="0"/>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F8C05A"/>
    <a:srgbClr val="FAD758"/>
    <a:srgbClr val="F9CB59"/>
    <a:srgbClr val="7D6DCB"/>
    <a:srgbClr val="7D73C5"/>
    <a:srgbClr val="7EBA9F"/>
    <a:srgbClr val="83B97F"/>
    <a:srgbClr val="000099"/>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122" y="-102"/>
      </p:cViewPr>
      <p:guideLst>
        <p:guide orient="horz" pos="2160"/>
        <p:guide pos="2880"/>
      </p:guideLst>
    </p:cSldViewPr>
  </p:slideViewPr>
  <p:outlineViewPr>
    <p:cViewPr>
      <p:scale>
        <a:sx n="66" d="100"/>
        <a:sy n="66" d="100"/>
      </p:scale>
      <p:origin x="0" y="0"/>
    </p:cViewPr>
  </p:outlineViewPr>
  <p:notesTextViewPr>
    <p:cViewPr>
      <p:scale>
        <a:sx n="100" d="100"/>
        <a:sy n="100" d="100"/>
      </p:scale>
      <p:origin x="0" y="0"/>
    </p:cViewPr>
  </p:notesTextViewPr>
  <p:sorterViewPr>
    <p:cViewPr>
      <p:scale>
        <a:sx n="100" d="100"/>
        <a:sy n="100" d="100"/>
      </p:scale>
      <p:origin x="0" y="1122"/>
    </p:cViewPr>
  </p:sorter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commentAuthors" Target="commentAuthor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tableStyles" Target="tableStyle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grpSp>
        <p:nvGrpSpPr>
          <p:cNvPr id="71682" name="Group 2"/>
          <p:cNvGrpSpPr>
            <a:grpSpLocks/>
          </p:cNvGrpSpPr>
          <p:nvPr/>
        </p:nvGrpSpPr>
        <p:grpSpPr bwMode="auto">
          <a:xfrm>
            <a:off x="-6350" y="20638"/>
            <a:ext cx="9144000" cy="6858000"/>
            <a:chOff x="0" y="0"/>
            <a:chExt cx="5760" cy="4320"/>
          </a:xfrm>
        </p:grpSpPr>
        <p:sp>
          <p:nvSpPr>
            <p:cNvPr id="71683" name="Freeform 3"/>
            <p:cNvSpPr>
              <a:spLocks/>
            </p:cNvSpPr>
            <p:nvPr/>
          </p:nvSpPr>
          <p:spPr bwMode="hidden">
            <a:xfrm>
              <a:off x="0" y="3072"/>
              <a:ext cx="5760" cy="1248"/>
            </a:xfrm>
            <a:custGeom>
              <a:avLst/>
              <a:gdLst/>
              <a:ahLst/>
              <a:cxnLst>
                <a:cxn ang="0">
                  <a:pos x="6027" y="2296"/>
                </a:cxn>
                <a:cxn ang="0">
                  <a:pos x="0" y="2296"/>
                </a:cxn>
                <a:cxn ang="0">
                  <a:pos x="0" y="0"/>
                </a:cxn>
                <a:cxn ang="0">
                  <a:pos x="6027" y="0"/>
                </a:cxn>
                <a:cxn ang="0">
                  <a:pos x="6027" y="2296"/>
                </a:cxn>
                <a:cxn ang="0">
                  <a:pos x="6027" y="2296"/>
                </a:cxn>
              </a:cxnLst>
              <a:rect l="0" t="0" r="r" b="b"/>
              <a:pathLst>
                <a:path w="6027" h="2296">
                  <a:moveTo>
                    <a:pt x="6027" y="2296"/>
                  </a:moveTo>
                  <a:lnTo>
                    <a:pt x="0" y="2296"/>
                  </a:lnTo>
                  <a:lnTo>
                    <a:pt x="0" y="0"/>
                  </a:lnTo>
                  <a:lnTo>
                    <a:pt x="6027" y="0"/>
                  </a:lnTo>
                  <a:lnTo>
                    <a:pt x="6027" y="2296"/>
                  </a:lnTo>
                  <a:lnTo>
                    <a:pt x="6027" y="2296"/>
                  </a:lnTo>
                  <a:close/>
                </a:path>
              </a:pathLst>
            </a:custGeom>
            <a:gradFill rotWithShape="0">
              <a:gsLst>
                <a:gs pos="0">
                  <a:schemeClr val="bg1"/>
                </a:gs>
                <a:gs pos="100000">
                  <a:schemeClr val="accent2"/>
                </a:gs>
              </a:gsLst>
              <a:lin ang="5400000" scaled="1"/>
            </a:gradFill>
            <a:ln w="9525">
              <a:noFill/>
              <a:round/>
              <a:headEnd/>
              <a:tailEnd/>
            </a:ln>
          </p:spPr>
          <p:txBody>
            <a:bodyPr/>
            <a:lstStyle/>
            <a:p>
              <a:endParaRPr lang="en-US"/>
            </a:p>
          </p:txBody>
        </p:sp>
        <p:sp>
          <p:nvSpPr>
            <p:cNvPr id="71684" name="Freeform 4"/>
            <p:cNvSpPr>
              <a:spLocks/>
            </p:cNvSpPr>
            <p:nvPr/>
          </p:nvSpPr>
          <p:spPr bwMode="hidden">
            <a:xfrm>
              <a:off x="0" y="0"/>
              <a:ext cx="5760" cy="3072"/>
            </a:xfrm>
            <a:custGeom>
              <a:avLst/>
              <a:gdLst/>
              <a:ahLst/>
              <a:cxnLst>
                <a:cxn ang="0">
                  <a:pos x="6027" y="2296"/>
                </a:cxn>
                <a:cxn ang="0">
                  <a:pos x="0" y="2296"/>
                </a:cxn>
                <a:cxn ang="0">
                  <a:pos x="0" y="0"/>
                </a:cxn>
                <a:cxn ang="0">
                  <a:pos x="6027" y="0"/>
                </a:cxn>
                <a:cxn ang="0">
                  <a:pos x="6027" y="2296"/>
                </a:cxn>
                <a:cxn ang="0">
                  <a:pos x="6027" y="2296"/>
                </a:cxn>
              </a:cxnLst>
              <a:rect l="0" t="0" r="r" b="b"/>
              <a:pathLst>
                <a:path w="6027" h="2296">
                  <a:moveTo>
                    <a:pt x="6027" y="2296"/>
                  </a:moveTo>
                  <a:lnTo>
                    <a:pt x="0" y="2296"/>
                  </a:lnTo>
                  <a:lnTo>
                    <a:pt x="0" y="0"/>
                  </a:lnTo>
                  <a:lnTo>
                    <a:pt x="6027" y="0"/>
                  </a:lnTo>
                  <a:lnTo>
                    <a:pt x="6027" y="2296"/>
                  </a:lnTo>
                  <a:lnTo>
                    <a:pt x="6027" y="2296"/>
                  </a:lnTo>
                  <a:close/>
                </a:path>
              </a:pathLst>
            </a:custGeom>
            <a:gradFill rotWithShape="0">
              <a:gsLst>
                <a:gs pos="0">
                  <a:schemeClr val="bg1">
                    <a:gamma/>
                    <a:shade val="46275"/>
                    <a:invGamma/>
                  </a:schemeClr>
                </a:gs>
                <a:gs pos="100000">
                  <a:schemeClr val="bg1"/>
                </a:gs>
              </a:gsLst>
              <a:lin ang="5400000" scaled="1"/>
            </a:gradFill>
            <a:ln w="9525">
              <a:noFill/>
              <a:round/>
              <a:headEnd/>
              <a:tailEnd/>
            </a:ln>
          </p:spPr>
          <p:txBody>
            <a:bodyPr/>
            <a:lstStyle/>
            <a:p>
              <a:endParaRPr lang="en-US"/>
            </a:p>
          </p:txBody>
        </p:sp>
      </p:grpSp>
      <p:sp>
        <p:nvSpPr>
          <p:cNvPr id="71685" name="Freeform 5"/>
          <p:cNvSpPr>
            <a:spLocks/>
          </p:cNvSpPr>
          <p:nvPr/>
        </p:nvSpPr>
        <p:spPr bwMode="hidden">
          <a:xfrm>
            <a:off x="6242050" y="6269038"/>
            <a:ext cx="2895600" cy="609600"/>
          </a:xfrm>
          <a:custGeom>
            <a:avLst/>
            <a:gdLst/>
            <a:ahLst/>
            <a:cxnLst>
              <a:cxn ang="0">
                <a:pos x="5748" y="246"/>
              </a:cxn>
              <a:cxn ang="0">
                <a:pos x="0" y="246"/>
              </a:cxn>
              <a:cxn ang="0">
                <a:pos x="0" y="0"/>
              </a:cxn>
              <a:cxn ang="0">
                <a:pos x="5748" y="0"/>
              </a:cxn>
              <a:cxn ang="0">
                <a:pos x="5748" y="246"/>
              </a:cxn>
              <a:cxn ang="0">
                <a:pos x="5748" y="246"/>
              </a:cxn>
            </a:cxnLst>
            <a:rect l="0" t="0" r="r" b="b"/>
            <a:pathLst>
              <a:path w="5748" h="246">
                <a:moveTo>
                  <a:pt x="5748" y="246"/>
                </a:moveTo>
                <a:lnTo>
                  <a:pt x="0" y="246"/>
                </a:lnTo>
                <a:lnTo>
                  <a:pt x="0" y="0"/>
                </a:lnTo>
                <a:lnTo>
                  <a:pt x="5748" y="0"/>
                </a:lnTo>
                <a:lnTo>
                  <a:pt x="5748" y="246"/>
                </a:lnTo>
                <a:lnTo>
                  <a:pt x="5748" y="246"/>
                </a:lnTo>
                <a:close/>
              </a:path>
            </a:pathLst>
          </a:custGeom>
          <a:gradFill rotWithShape="0">
            <a:gsLst>
              <a:gs pos="0">
                <a:schemeClr val="bg1"/>
              </a:gs>
              <a:gs pos="100000">
                <a:schemeClr val="hlink"/>
              </a:gs>
            </a:gsLst>
            <a:lin ang="18900000" scaled="1"/>
          </a:gradFill>
          <a:ln w="9525">
            <a:noFill/>
            <a:round/>
            <a:headEnd/>
            <a:tailEnd/>
          </a:ln>
        </p:spPr>
        <p:txBody>
          <a:bodyPr/>
          <a:lstStyle/>
          <a:p>
            <a:endParaRPr lang="en-US"/>
          </a:p>
        </p:txBody>
      </p:sp>
      <p:grpSp>
        <p:nvGrpSpPr>
          <p:cNvPr id="71686" name="Group 6"/>
          <p:cNvGrpSpPr>
            <a:grpSpLocks/>
          </p:cNvGrpSpPr>
          <p:nvPr/>
        </p:nvGrpSpPr>
        <p:grpSpPr bwMode="auto">
          <a:xfrm>
            <a:off x="-1588" y="6034088"/>
            <a:ext cx="7845426" cy="850900"/>
            <a:chOff x="0" y="3792"/>
            <a:chExt cx="4942" cy="536"/>
          </a:xfrm>
        </p:grpSpPr>
        <p:sp>
          <p:nvSpPr>
            <p:cNvPr id="71687" name="Freeform 7"/>
            <p:cNvSpPr>
              <a:spLocks/>
            </p:cNvSpPr>
            <p:nvPr userDrawn="1"/>
          </p:nvSpPr>
          <p:spPr bwMode="ltGray">
            <a:xfrm>
              <a:off x="1488" y="3792"/>
              <a:ext cx="3240" cy="536"/>
            </a:xfrm>
            <a:custGeom>
              <a:avLst/>
              <a:gdLst/>
              <a:ahLst/>
              <a:cxnLst>
                <a:cxn ang="0">
                  <a:pos x="3132" y="469"/>
                </a:cxn>
                <a:cxn ang="0">
                  <a:pos x="2995" y="395"/>
                </a:cxn>
                <a:cxn ang="0">
                  <a:pos x="2911" y="375"/>
                </a:cxn>
                <a:cxn ang="0">
                  <a:pos x="2678" y="228"/>
                </a:cxn>
                <a:cxn ang="0">
                  <a:pos x="2553" y="74"/>
                </a:cxn>
                <a:cxn ang="0">
                  <a:pos x="2457" y="7"/>
                </a:cxn>
                <a:cxn ang="0">
                  <a:pos x="2403" y="47"/>
                </a:cxn>
                <a:cxn ang="0">
                  <a:pos x="2289" y="74"/>
                </a:cxn>
                <a:cxn ang="0">
                  <a:pos x="2134" y="74"/>
                </a:cxn>
                <a:cxn ang="0">
                  <a:pos x="2044" y="128"/>
                </a:cxn>
                <a:cxn ang="0">
                  <a:pos x="1775" y="222"/>
                </a:cxn>
                <a:cxn ang="0">
                  <a:pos x="1602" y="181"/>
                </a:cxn>
                <a:cxn ang="0">
                  <a:pos x="1560" y="101"/>
                </a:cxn>
                <a:cxn ang="0">
                  <a:pos x="1542" y="87"/>
                </a:cxn>
                <a:cxn ang="0">
                  <a:pos x="1446" y="60"/>
                </a:cxn>
                <a:cxn ang="0">
                  <a:pos x="1375" y="74"/>
                </a:cxn>
                <a:cxn ang="0">
                  <a:pos x="1309" y="87"/>
                </a:cxn>
                <a:cxn ang="0">
                  <a:pos x="1243" y="13"/>
                </a:cxn>
                <a:cxn ang="0">
                  <a:pos x="1225" y="0"/>
                </a:cxn>
                <a:cxn ang="0">
                  <a:pos x="1189" y="0"/>
                </a:cxn>
                <a:cxn ang="0">
                  <a:pos x="1106" y="34"/>
                </a:cxn>
                <a:cxn ang="0">
                  <a:pos x="1106" y="34"/>
                </a:cxn>
                <a:cxn ang="0">
                  <a:pos x="1094" y="40"/>
                </a:cxn>
                <a:cxn ang="0">
                  <a:pos x="1070" y="54"/>
                </a:cxn>
                <a:cxn ang="0">
                  <a:pos x="1034" y="74"/>
                </a:cxn>
                <a:cxn ang="0">
                  <a:pos x="1004" y="74"/>
                </a:cxn>
                <a:cxn ang="0">
                  <a:pos x="986" y="74"/>
                </a:cxn>
                <a:cxn ang="0">
                  <a:pos x="956" y="81"/>
                </a:cxn>
                <a:cxn ang="0">
                  <a:pos x="920" y="94"/>
                </a:cxn>
                <a:cxn ang="0">
                  <a:pos x="884" y="107"/>
                </a:cxn>
                <a:cxn ang="0">
                  <a:pos x="843" y="128"/>
                </a:cxn>
                <a:cxn ang="0">
                  <a:pos x="813" y="141"/>
                </a:cxn>
                <a:cxn ang="0">
                  <a:pos x="789" y="148"/>
                </a:cxn>
                <a:cxn ang="0">
                  <a:pos x="783" y="154"/>
                </a:cxn>
                <a:cxn ang="0">
                  <a:pos x="556" y="228"/>
                </a:cxn>
                <a:cxn ang="0">
                  <a:pos x="394" y="294"/>
                </a:cxn>
                <a:cxn ang="0">
                  <a:pos x="107" y="462"/>
                </a:cxn>
                <a:cxn ang="0">
                  <a:pos x="0" y="536"/>
                </a:cxn>
                <a:cxn ang="0">
                  <a:pos x="3240" y="536"/>
                </a:cxn>
                <a:cxn ang="0">
                  <a:pos x="3132" y="469"/>
                </a:cxn>
                <a:cxn ang="0">
                  <a:pos x="3132" y="469"/>
                </a:cxn>
              </a:cxnLst>
              <a:rect l="0" t="0" r="r" b="b"/>
              <a:pathLst>
                <a:path w="3240" h="536">
                  <a:moveTo>
                    <a:pt x="3132" y="469"/>
                  </a:moveTo>
                  <a:lnTo>
                    <a:pt x="2995" y="395"/>
                  </a:lnTo>
                  <a:lnTo>
                    <a:pt x="2911" y="375"/>
                  </a:lnTo>
                  <a:lnTo>
                    <a:pt x="2678" y="228"/>
                  </a:lnTo>
                  <a:lnTo>
                    <a:pt x="2553" y="74"/>
                  </a:lnTo>
                  <a:lnTo>
                    <a:pt x="2457" y="7"/>
                  </a:lnTo>
                  <a:lnTo>
                    <a:pt x="2403" y="47"/>
                  </a:lnTo>
                  <a:lnTo>
                    <a:pt x="2289" y="74"/>
                  </a:lnTo>
                  <a:lnTo>
                    <a:pt x="2134" y="74"/>
                  </a:lnTo>
                  <a:lnTo>
                    <a:pt x="2044" y="128"/>
                  </a:lnTo>
                  <a:lnTo>
                    <a:pt x="1775" y="222"/>
                  </a:lnTo>
                  <a:lnTo>
                    <a:pt x="1602" y="181"/>
                  </a:lnTo>
                  <a:lnTo>
                    <a:pt x="1560" y="101"/>
                  </a:lnTo>
                  <a:lnTo>
                    <a:pt x="1542" y="87"/>
                  </a:lnTo>
                  <a:lnTo>
                    <a:pt x="1446" y="60"/>
                  </a:lnTo>
                  <a:lnTo>
                    <a:pt x="1375" y="74"/>
                  </a:lnTo>
                  <a:lnTo>
                    <a:pt x="1309" y="87"/>
                  </a:lnTo>
                  <a:lnTo>
                    <a:pt x="1243" y="13"/>
                  </a:lnTo>
                  <a:lnTo>
                    <a:pt x="1225" y="0"/>
                  </a:lnTo>
                  <a:lnTo>
                    <a:pt x="1189" y="0"/>
                  </a:lnTo>
                  <a:lnTo>
                    <a:pt x="1106" y="34"/>
                  </a:lnTo>
                  <a:lnTo>
                    <a:pt x="1106" y="34"/>
                  </a:lnTo>
                  <a:lnTo>
                    <a:pt x="1094" y="40"/>
                  </a:lnTo>
                  <a:lnTo>
                    <a:pt x="1070" y="54"/>
                  </a:lnTo>
                  <a:lnTo>
                    <a:pt x="1034" y="74"/>
                  </a:lnTo>
                  <a:lnTo>
                    <a:pt x="1004" y="74"/>
                  </a:lnTo>
                  <a:lnTo>
                    <a:pt x="986" y="74"/>
                  </a:lnTo>
                  <a:lnTo>
                    <a:pt x="956" y="81"/>
                  </a:lnTo>
                  <a:lnTo>
                    <a:pt x="920" y="94"/>
                  </a:lnTo>
                  <a:lnTo>
                    <a:pt x="884" y="107"/>
                  </a:lnTo>
                  <a:lnTo>
                    <a:pt x="843" y="128"/>
                  </a:lnTo>
                  <a:lnTo>
                    <a:pt x="813" y="141"/>
                  </a:lnTo>
                  <a:lnTo>
                    <a:pt x="789" y="148"/>
                  </a:lnTo>
                  <a:lnTo>
                    <a:pt x="783" y="154"/>
                  </a:lnTo>
                  <a:lnTo>
                    <a:pt x="556" y="228"/>
                  </a:lnTo>
                  <a:lnTo>
                    <a:pt x="394" y="294"/>
                  </a:lnTo>
                  <a:lnTo>
                    <a:pt x="107" y="462"/>
                  </a:lnTo>
                  <a:lnTo>
                    <a:pt x="0" y="536"/>
                  </a:lnTo>
                  <a:lnTo>
                    <a:pt x="3240" y="536"/>
                  </a:lnTo>
                  <a:lnTo>
                    <a:pt x="3132" y="469"/>
                  </a:lnTo>
                  <a:lnTo>
                    <a:pt x="3132" y="469"/>
                  </a:lnTo>
                  <a:close/>
                </a:path>
              </a:pathLst>
            </a:custGeom>
            <a:gradFill rotWithShape="0">
              <a:gsLst>
                <a:gs pos="0">
                  <a:schemeClr val="bg2">
                    <a:gamma/>
                    <a:tint val="66667"/>
                    <a:invGamma/>
                  </a:schemeClr>
                </a:gs>
                <a:gs pos="100000">
                  <a:schemeClr val="bg2"/>
                </a:gs>
              </a:gsLst>
              <a:lin ang="5400000" scaled="1"/>
            </a:gradFill>
            <a:ln w="9525">
              <a:noFill/>
              <a:round/>
              <a:headEnd/>
              <a:tailEnd/>
            </a:ln>
          </p:spPr>
          <p:txBody>
            <a:bodyPr/>
            <a:lstStyle/>
            <a:p>
              <a:endParaRPr lang="en-US"/>
            </a:p>
          </p:txBody>
        </p:sp>
        <p:grpSp>
          <p:nvGrpSpPr>
            <p:cNvPr id="71688" name="Group 8"/>
            <p:cNvGrpSpPr>
              <a:grpSpLocks/>
            </p:cNvGrpSpPr>
            <p:nvPr userDrawn="1"/>
          </p:nvGrpSpPr>
          <p:grpSpPr bwMode="auto">
            <a:xfrm>
              <a:off x="2486" y="3792"/>
              <a:ext cx="2456" cy="536"/>
              <a:chOff x="2486" y="3792"/>
              <a:chExt cx="2456" cy="536"/>
            </a:xfrm>
          </p:grpSpPr>
          <p:sp>
            <p:nvSpPr>
              <p:cNvPr id="71689" name="Freeform 9"/>
              <p:cNvSpPr>
                <a:spLocks/>
              </p:cNvSpPr>
              <p:nvPr userDrawn="1"/>
            </p:nvSpPr>
            <p:spPr bwMode="ltGray">
              <a:xfrm>
                <a:off x="3948" y="3799"/>
                <a:ext cx="994" cy="529"/>
              </a:xfrm>
              <a:custGeom>
                <a:avLst/>
                <a:gdLst/>
                <a:ahLst/>
                <a:cxnLst>
                  <a:cxn ang="0">
                    <a:pos x="636" y="373"/>
                  </a:cxn>
                  <a:cxn ang="0">
                    <a:pos x="495" y="370"/>
                  </a:cxn>
                  <a:cxn ang="0">
                    <a:pos x="280" y="249"/>
                  </a:cxn>
                  <a:cxn ang="0">
                    <a:pos x="127" y="66"/>
                  </a:cxn>
                  <a:cxn ang="0">
                    <a:pos x="0" y="0"/>
                  </a:cxn>
                  <a:cxn ang="0">
                    <a:pos x="22" y="26"/>
                  </a:cxn>
                  <a:cxn ang="0">
                    <a:pos x="0" y="65"/>
                  </a:cxn>
                  <a:cxn ang="0">
                    <a:pos x="30" y="119"/>
                  </a:cxn>
                  <a:cxn ang="0">
                    <a:pos x="75" y="243"/>
                  </a:cxn>
                  <a:cxn ang="0">
                    <a:pos x="45" y="422"/>
                  </a:cxn>
                  <a:cxn ang="0">
                    <a:pos x="200" y="329"/>
                  </a:cxn>
                  <a:cxn ang="0">
                    <a:pos x="592" y="527"/>
                  </a:cxn>
                  <a:cxn ang="0">
                    <a:pos x="994" y="529"/>
                  </a:cxn>
                  <a:cxn ang="0">
                    <a:pos x="828" y="473"/>
                  </a:cxn>
                  <a:cxn ang="0">
                    <a:pos x="636" y="373"/>
                  </a:cxn>
                </a:cxnLst>
                <a:rect l="0" t="0" r="r" b="b"/>
                <a:pathLst>
                  <a:path w="994" h="529">
                    <a:moveTo>
                      <a:pt x="636" y="373"/>
                    </a:moveTo>
                    <a:lnTo>
                      <a:pt x="495" y="370"/>
                    </a:lnTo>
                    <a:lnTo>
                      <a:pt x="280" y="249"/>
                    </a:lnTo>
                    <a:lnTo>
                      <a:pt x="127" y="66"/>
                    </a:lnTo>
                    <a:lnTo>
                      <a:pt x="0" y="0"/>
                    </a:lnTo>
                    <a:lnTo>
                      <a:pt x="22" y="26"/>
                    </a:lnTo>
                    <a:lnTo>
                      <a:pt x="0" y="65"/>
                    </a:lnTo>
                    <a:lnTo>
                      <a:pt x="30" y="119"/>
                    </a:lnTo>
                    <a:lnTo>
                      <a:pt x="75" y="243"/>
                    </a:lnTo>
                    <a:lnTo>
                      <a:pt x="45" y="422"/>
                    </a:lnTo>
                    <a:lnTo>
                      <a:pt x="200" y="329"/>
                    </a:lnTo>
                    <a:lnTo>
                      <a:pt x="592" y="527"/>
                    </a:lnTo>
                    <a:lnTo>
                      <a:pt x="994" y="529"/>
                    </a:lnTo>
                    <a:lnTo>
                      <a:pt x="828" y="473"/>
                    </a:lnTo>
                    <a:lnTo>
                      <a:pt x="636" y="373"/>
                    </a:lnTo>
                    <a:close/>
                  </a:path>
                </a:pathLst>
              </a:custGeom>
              <a:solidFill>
                <a:schemeClr val="bg2"/>
              </a:solidFill>
              <a:ln w="9525">
                <a:noFill/>
                <a:round/>
                <a:headEnd/>
                <a:tailEnd/>
              </a:ln>
            </p:spPr>
            <p:txBody>
              <a:bodyPr/>
              <a:lstStyle/>
              <a:p>
                <a:endParaRPr lang="en-US"/>
              </a:p>
            </p:txBody>
          </p:sp>
          <p:sp>
            <p:nvSpPr>
              <p:cNvPr id="71690" name="Freeform 10"/>
              <p:cNvSpPr>
                <a:spLocks/>
              </p:cNvSpPr>
              <p:nvPr userDrawn="1"/>
            </p:nvSpPr>
            <p:spPr bwMode="ltGray">
              <a:xfrm>
                <a:off x="2677" y="3792"/>
                <a:ext cx="186" cy="395"/>
              </a:xfrm>
              <a:custGeom>
                <a:avLst/>
                <a:gdLst/>
                <a:ahLst/>
                <a:cxnLst>
                  <a:cxn ang="0">
                    <a:pos x="36" y="0"/>
                  </a:cxn>
                  <a:cxn ang="0">
                    <a:pos x="54" y="18"/>
                  </a:cxn>
                  <a:cxn ang="0">
                    <a:pos x="24" y="30"/>
                  </a:cxn>
                  <a:cxn ang="0">
                    <a:pos x="18" y="66"/>
                  </a:cxn>
                  <a:cxn ang="0">
                    <a:pos x="42" y="114"/>
                  </a:cxn>
                  <a:cxn ang="0">
                    <a:pos x="48" y="162"/>
                  </a:cxn>
                  <a:cxn ang="0">
                    <a:pos x="0" y="353"/>
                  </a:cxn>
                  <a:cxn ang="0">
                    <a:pos x="54" y="233"/>
                  </a:cxn>
                  <a:cxn ang="0">
                    <a:pos x="84" y="216"/>
                  </a:cxn>
                  <a:cxn ang="0">
                    <a:pos x="126" y="126"/>
                  </a:cxn>
                  <a:cxn ang="0">
                    <a:pos x="144" y="120"/>
                  </a:cxn>
                  <a:cxn ang="0">
                    <a:pos x="144" y="90"/>
                  </a:cxn>
                  <a:cxn ang="0">
                    <a:pos x="186" y="66"/>
                  </a:cxn>
                  <a:cxn ang="0">
                    <a:pos x="162" y="60"/>
                  </a:cxn>
                  <a:cxn ang="0">
                    <a:pos x="36" y="0"/>
                  </a:cxn>
                  <a:cxn ang="0">
                    <a:pos x="36" y="0"/>
                  </a:cxn>
                </a:cxnLst>
                <a:rect l="0" t="0" r="r" b="b"/>
                <a:pathLst>
                  <a:path w="186" h="353">
                    <a:moveTo>
                      <a:pt x="36" y="0"/>
                    </a:moveTo>
                    <a:lnTo>
                      <a:pt x="54" y="18"/>
                    </a:lnTo>
                    <a:lnTo>
                      <a:pt x="24" y="30"/>
                    </a:lnTo>
                    <a:lnTo>
                      <a:pt x="18" y="66"/>
                    </a:lnTo>
                    <a:lnTo>
                      <a:pt x="42" y="114"/>
                    </a:lnTo>
                    <a:lnTo>
                      <a:pt x="48" y="162"/>
                    </a:lnTo>
                    <a:lnTo>
                      <a:pt x="0" y="353"/>
                    </a:lnTo>
                    <a:lnTo>
                      <a:pt x="54" y="233"/>
                    </a:lnTo>
                    <a:lnTo>
                      <a:pt x="84" y="216"/>
                    </a:lnTo>
                    <a:lnTo>
                      <a:pt x="126" y="126"/>
                    </a:lnTo>
                    <a:lnTo>
                      <a:pt x="144" y="120"/>
                    </a:lnTo>
                    <a:lnTo>
                      <a:pt x="144" y="90"/>
                    </a:lnTo>
                    <a:lnTo>
                      <a:pt x="186" y="66"/>
                    </a:lnTo>
                    <a:lnTo>
                      <a:pt x="162" y="60"/>
                    </a:lnTo>
                    <a:lnTo>
                      <a:pt x="36" y="0"/>
                    </a:lnTo>
                    <a:lnTo>
                      <a:pt x="36" y="0"/>
                    </a:lnTo>
                    <a:close/>
                  </a:path>
                </a:pathLst>
              </a:custGeom>
              <a:solidFill>
                <a:schemeClr val="bg2"/>
              </a:solidFill>
              <a:ln w="9525">
                <a:noFill/>
                <a:round/>
                <a:headEnd/>
                <a:tailEnd/>
              </a:ln>
            </p:spPr>
            <p:txBody>
              <a:bodyPr/>
              <a:lstStyle/>
              <a:p>
                <a:endParaRPr lang="en-US"/>
              </a:p>
            </p:txBody>
          </p:sp>
          <p:sp>
            <p:nvSpPr>
              <p:cNvPr id="71691" name="Freeform 11"/>
              <p:cNvSpPr>
                <a:spLocks/>
              </p:cNvSpPr>
              <p:nvPr userDrawn="1"/>
            </p:nvSpPr>
            <p:spPr bwMode="ltGray">
              <a:xfrm>
                <a:off x="3030" y="3893"/>
                <a:ext cx="378" cy="271"/>
              </a:xfrm>
              <a:custGeom>
                <a:avLst/>
                <a:gdLst/>
                <a:ahLst/>
                <a:cxnLst>
                  <a:cxn ang="0">
                    <a:pos x="18" y="0"/>
                  </a:cxn>
                  <a:cxn ang="0">
                    <a:pos x="12" y="13"/>
                  </a:cxn>
                  <a:cxn ang="0">
                    <a:pos x="0" y="40"/>
                  </a:cxn>
                  <a:cxn ang="0">
                    <a:pos x="60" y="121"/>
                  </a:cxn>
                  <a:cxn ang="0">
                    <a:pos x="310" y="271"/>
                  </a:cxn>
                  <a:cxn ang="0">
                    <a:pos x="290" y="139"/>
                  </a:cxn>
                  <a:cxn ang="0">
                    <a:pos x="378" y="76"/>
                  </a:cxn>
                  <a:cxn ang="0">
                    <a:pos x="251" y="94"/>
                  </a:cxn>
                  <a:cxn ang="0">
                    <a:pos x="90" y="54"/>
                  </a:cxn>
                  <a:cxn ang="0">
                    <a:pos x="18" y="0"/>
                  </a:cxn>
                  <a:cxn ang="0">
                    <a:pos x="18" y="0"/>
                  </a:cxn>
                </a:cxnLst>
                <a:rect l="0" t="0" r="r" b="b"/>
                <a:pathLst>
                  <a:path w="378" h="271">
                    <a:moveTo>
                      <a:pt x="18" y="0"/>
                    </a:moveTo>
                    <a:lnTo>
                      <a:pt x="12" y="13"/>
                    </a:lnTo>
                    <a:lnTo>
                      <a:pt x="0" y="40"/>
                    </a:lnTo>
                    <a:lnTo>
                      <a:pt x="60" y="121"/>
                    </a:lnTo>
                    <a:lnTo>
                      <a:pt x="310" y="271"/>
                    </a:lnTo>
                    <a:lnTo>
                      <a:pt x="290" y="139"/>
                    </a:lnTo>
                    <a:lnTo>
                      <a:pt x="378" y="76"/>
                    </a:lnTo>
                    <a:lnTo>
                      <a:pt x="251" y="94"/>
                    </a:lnTo>
                    <a:lnTo>
                      <a:pt x="90" y="54"/>
                    </a:lnTo>
                    <a:lnTo>
                      <a:pt x="18" y="0"/>
                    </a:lnTo>
                    <a:lnTo>
                      <a:pt x="18" y="0"/>
                    </a:lnTo>
                    <a:close/>
                  </a:path>
                </a:pathLst>
              </a:custGeom>
              <a:solidFill>
                <a:schemeClr val="bg2"/>
              </a:solidFill>
              <a:ln w="9525">
                <a:noFill/>
                <a:round/>
                <a:headEnd/>
                <a:tailEnd/>
              </a:ln>
            </p:spPr>
            <p:txBody>
              <a:bodyPr/>
              <a:lstStyle/>
              <a:p>
                <a:endParaRPr lang="en-US"/>
              </a:p>
            </p:txBody>
          </p:sp>
          <p:sp>
            <p:nvSpPr>
              <p:cNvPr id="71692" name="Freeform 12"/>
              <p:cNvSpPr>
                <a:spLocks/>
              </p:cNvSpPr>
              <p:nvPr userDrawn="1"/>
            </p:nvSpPr>
            <p:spPr bwMode="ltGray">
              <a:xfrm>
                <a:off x="3628" y="3866"/>
                <a:ext cx="155" cy="74"/>
              </a:xfrm>
              <a:custGeom>
                <a:avLst/>
                <a:gdLst/>
                <a:ahLst/>
                <a:cxnLst>
                  <a:cxn ang="0">
                    <a:pos x="114" y="0"/>
                  </a:cxn>
                  <a:cxn ang="0">
                    <a:pos x="0" y="0"/>
                  </a:cxn>
                  <a:cxn ang="0">
                    <a:pos x="0" y="0"/>
                  </a:cxn>
                  <a:cxn ang="0">
                    <a:pos x="6" y="6"/>
                  </a:cxn>
                  <a:cxn ang="0">
                    <a:pos x="6" y="18"/>
                  </a:cxn>
                  <a:cxn ang="0">
                    <a:pos x="0" y="24"/>
                  </a:cxn>
                  <a:cxn ang="0">
                    <a:pos x="78" y="60"/>
                  </a:cxn>
                  <a:cxn ang="0">
                    <a:pos x="96" y="42"/>
                  </a:cxn>
                  <a:cxn ang="0">
                    <a:pos x="155" y="66"/>
                  </a:cxn>
                  <a:cxn ang="0">
                    <a:pos x="126" y="24"/>
                  </a:cxn>
                  <a:cxn ang="0">
                    <a:pos x="149" y="0"/>
                  </a:cxn>
                  <a:cxn ang="0">
                    <a:pos x="114" y="0"/>
                  </a:cxn>
                  <a:cxn ang="0">
                    <a:pos x="114" y="0"/>
                  </a:cxn>
                </a:cxnLst>
                <a:rect l="0" t="0" r="r" b="b"/>
                <a:pathLst>
                  <a:path w="155" h="66">
                    <a:moveTo>
                      <a:pt x="114" y="0"/>
                    </a:moveTo>
                    <a:lnTo>
                      <a:pt x="0" y="0"/>
                    </a:lnTo>
                    <a:lnTo>
                      <a:pt x="0" y="0"/>
                    </a:lnTo>
                    <a:lnTo>
                      <a:pt x="6" y="6"/>
                    </a:lnTo>
                    <a:lnTo>
                      <a:pt x="6" y="18"/>
                    </a:lnTo>
                    <a:lnTo>
                      <a:pt x="0" y="24"/>
                    </a:lnTo>
                    <a:lnTo>
                      <a:pt x="78" y="60"/>
                    </a:lnTo>
                    <a:lnTo>
                      <a:pt x="96" y="42"/>
                    </a:lnTo>
                    <a:lnTo>
                      <a:pt x="155" y="66"/>
                    </a:lnTo>
                    <a:lnTo>
                      <a:pt x="126" y="24"/>
                    </a:lnTo>
                    <a:lnTo>
                      <a:pt x="149" y="0"/>
                    </a:lnTo>
                    <a:lnTo>
                      <a:pt x="114" y="0"/>
                    </a:lnTo>
                    <a:lnTo>
                      <a:pt x="114" y="0"/>
                    </a:lnTo>
                    <a:close/>
                  </a:path>
                </a:pathLst>
              </a:custGeom>
              <a:solidFill>
                <a:schemeClr val="bg2"/>
              </a:solidFill>
              <a:ln w="9525">
                <a:noFill/>
                <a:round/>
                <a:headEnd/>
                <a:tailEnd/>
              </a:ln>
            </p:spPr>
            <p:txBody>
              <a:bodyPr/>
              <a:lstStyle/>
              <a:p>
                <a:endParaRPr lang="en-US"/>
              </a:p>
            </p:txBody>
          </p:sp>
          <p:sp>
            <p:nvSpPr>
              <p:cNvPr id="71693" name="Freeform 13"/>
              <p:cNvSpPr>
                <a:spLocks/>
              </p:cNvSpPr>
              <p:nvPr userDrawn="1"/>
            </p:nvSpPr>
            <p:spPr bwMode="ltGray">
              <a:xfrm>
                <a:off x="2486" y="3859"/>
                <a:ext cx="42" cy="81"/>
              </a:xfrm>
              <a:custGeom>
                <a:avLst/>
                <a:gdLst/>
                <a:ahLst/>
                <a:cxnLst>
                  <a:cxn ang="0">
                    <a:pos x="6" y="36"/>
                  </a:cxn>
                  <a:cxn ang="0">
                    <a:pos x="0" y="18"/>
                  </a:cxn>
                  <a:cxn ang="0">
                    <a:pos x="12" y="6"/>
                  </a:cxn>
                  <a:cxn ang="0">
                    <a:pos x="0" y="6"/>
                  </a:cxn>
                  <a:cxn ang="0">
                    <a:pos x="12" y="6"/>
                  </a:cxn>
                  <a:cxn ang="0">
                    <a:pos x="24" y="6"/>
                  </a:cxn>
                  <a:cxn ang="0">
                    <a:pos x="36" y="6"/>
                  </a:cxn>
                  <a:cxn ang="0">
                    <a:pos x="42" y="0"/>
                  </a:cxn>
                  <a:cxn ang="0">
                    <a:pos x="30" y="18"/>
                  </a:cxn>
                  <a:cxn ang="0">
                    <a:pos x="42" y="48"/>
                  </a:cxn>
                  <a:cxn ang="0">
                    <a:pos x="12" y="72"/>
                  </a:cxn>
                  <a:cxn ang="0">
                    <a:pos x="6" y="36"/>
                  </a:cxn>
                  <a:cxn ang="0">
                    <a:pos x="6" y="36"/>
                  </a:cxn>
                </a:cxnLst>
                <a:rect l="0" t="0" r="r" b="b"/>
                <a:pathLst>
                  <a:path w="42" h="72">
                    <a:moveTo>
                      <a:pt x="6" y="36"/>
                    </a:moveTo>
                    <a:lnTo>
                      <a:pt x="0" y="18"/>
                    </a:lnTo>
                    <a:lnTo>
                      <a:pt x="12" y="6"/>
                    </a:lnTo>
                    <a:lnTo>
                      <a:pt x="0" y="6"/>
                    </a:lnTo>
                    <a:lnTo>
                      <a:pt x="12" y="6"/>
                    </a:lnTo>
                    <a:lnTo>
                      <a:pt x="24" y="6"/>
                    </a:lnTo>
                    <a:lnTo>
                      <a:pt x="36" y="6"/>
                    </a:lnTo>
                    <a:lnTo>
                      <a:pt x="42" y="0"/>
                    </a:lnTo>
                    <a:lnTo>
                      <a:pt x="30" y="18"/>
                    </a:lnTo>
                    <a:lnTo>
                      <a:pt x="42" y="48"/>
                    </a:lnTo>
                    <a:lnTo>
                      <a:pt x="12" y="72"/>
                    </a:lnTo>
                    <a:lnTo>
                      <a:pt x="6" y="36"/>
                    </a:lnTo>
                    <a:lnTo>
                      <a:pt x="6" y="36"/>
                    </a:lnTo>
                    <a:close/>
                  </a:path>
                </a:pathLst>
              </a:custGeom>
              <a:solidFill>
                <a:schemeClr val="bg2"/>
              </a:solidFill>
              <a:ln w="9525">
                <a:noFill/>
                <a:round/>
                <a:headEnd/>
                <a:tailEnd/>
              </a:ln>
            </p:spPr>
            <p:txBody>
              <a:bodyPr/>
              <a:lstStyle/>
              <a:p>
                <a:endParaRPr lang="en-US"/>
              </a:p>
            </p:txBody>
          </p:sp>
        </p:grpSp>
        <p:sp>
          <p:nvSpPr>
            <p:cNvPr id="71694" name="Freeform 14"/>
            <p:cNvSpPr>
              <a:spLocks/>
            </p:cNvSpPr>
            <p:nvPr userDrawn="1"/>
          </p:nvSpPr>
          <p:spPr bwMode="ltGray">
            <a:xfrm>
              <a:off x="0" y="3792"/>
              <a:ext cx="3976" cy="535"/>
            </a:xfrm>
            <a:custGeom>
              <a:avLst/>
              <a:gdLst/>
              <a:ahLst/>
              <a:cxnLst>
                <a:cxn ang="0">
                  <a:pos x="3976" y="527"/>
                </a:cxn>
                <a:cxn ang="0">
                  <a:pos x="3970" y="527"/>
                </a:cxn>
                <a:cxn ang="0">
                  <a:pos x="3844" y="509"/>
                </a:cxn>
                <a:cxn ang="0">
                  <a:pos x="2487" y="305"/>
                </a:cxn>
                <a:cxn ang="0">
                  <a:pos x="2039" y="36"/>
                </a:cxn>
                <a:cxn ang="0">
                  <a:pos x="1907" y="24"/>
                </a:cxn>
                <a:cxn ang="0">
                  <a:pos x="1883" y="54"/>
                </a:cxn>
                <a:cxn ang="0">
                  <a:pos x="1859" y="54"/>
                </a:cxn>
                <a:cxn ang="0">
                  <a:pos x="1830" y="30"/>
                </a:cxn>
                <a:cxn ang="0">
                  <a:pos x="1704" y="102"/>
                </a:cxn>
                <a:cxn ang="0">
                  <a:pos x="1608" y="126"/>
                </a:cxn>
                <a:cxn ang="0">
                  <a:pos x="1561" y="132"/>
                </a:cxn>
                <a:cxn ang="0">
                  <a:pos x="1495" y="102"/>
                </a:cxn>
                <a:cxn ang="0">
                  <a:pos x="1357" y="126"/>
                </a:cxn>
                <a:cxn ang="0">
                  <a:pos x="1285" y="24"/>
                </a:cxn>
                <a:cxn ang="0">
                  <a:pos x="1280" y="18"/>
                </a:cxn>
                <a:cxn ang="0">
                  <a:pos x="1262" y="12"/>
                </a:cxn>
                <a:cxn ang="0">
                  <a:pos x="1238" y="6"/>
                </a:cxn>
                <a:cxn ang="0">
                  <a:pos x="1220" y="0"/>
                </a:cxn>
                <a:cxn ang="0">
                  <a:pos x="1196" y="0"/>
                </a:cxn>
                <a:cxn ang="0">
                  <a:pos x="1166" y="0"/>
                </a:cxn>
                <a:cxn ang="0">
                  <a:pos x="1142" y="0"/>
                </a:cxn>
                <a:cxn ang="0">
                  <a:pos x="1136" y="0"/>
                </a:cxn>
                <a:cxn ang="0">
                  <a:pos x="1130" y="0"/>
                </a:cxn>
                <a:cxn ang="0">
                  <a:pos x="1124" y="6"/>
                </a:cxn>
                <a:cxn ang="0">
                  <a:pos x="1118" y="12"/>
                </a:cxn>
                <a:cxn ang="0">
                  <a:pos x="1100" y="18"/>
                </a:cxn>
                <a:cxn ang="0">
                  <a:pos x="1088" y="18"/>
                </a:cxn>
                <a:cxn ang="0">
                  <a:pos x="1070" y="24"/>
                </a:cxn>
                <a:cxn ang="0">
                  <a:pos x="1052" y="30"/>
                </a:cxn>
                <a:cxn ang="0">
                  <a:pos x="1034" y="36"/>
                </a:cxn>
                <a:cxn ang="0">
                  <a:pos x="1028" y="42"/>
                </a:cxn>
                <a:cxn ang="0">
                  <a:pos x="969" y="60"/>
                </a:cxn>
                <a:cxn ang="0">
                  <a:pos x="921" y="72"/>
                </a:cxn>
                <a:cxn ang="0">
                  <a:pos x="855" y="48"/>
                </a:cxn>
                <a:cxn ang="0">
                  <a:pos x="825" y="48"/>
                </a:cxn>
                <a:cxn ang="0">
                  <a:pos x="759" y="72"/>
                </a:cxn>
                <a:cxn ang="0">
                  <a:pos x="735" y="72"/>
                </a:cxn>
                <a:cxn ang="0">
                  <a:pos x="706" y="60"/>
                </a:cxn>
                <a:cxn ang="0">
                  <a:pos x="640" y="60"/>
                </a:cxn>
                <a:cxn ang="0">
                  <a:pos x="544" y="72"/>
                </a:cxn>
                <a:cxn ang="0">
                  <a:pos x="389" y="18"/>
                </a:cxn>
                <a:cxn ang="0">
                  <a:pos x="323" y="60"/>
                </a:cxn>
                <a:cxn ang="0">
                  <a:pos x="317" y="60"/>
                </a:cxn>
                <a:cxn ang="0">
                  <a:pos x="305" y="72"/>
                </a:cxn>
                <a:cxn ang="0">
                  <a:pos x="287" y="78"/>
                </a:cxn>
                <a:cxn ang="0">
                  <a:pos x="263" y="90"/>
                </a:cxn>
                <a:cxn ang="0">
                  <a:pos x="203" y="120"/>
                </a:cxn>
                <a:cxn ang="0">
                  <a:pos x="149" y="150"/>
                </a:cxn>
                <a:cxn ang="0">
                  <a:pos x="78" y="168"/>
                </a:cxn>
                <a:cxn ang="0">
                  <a:pos x="0" y="180"/>
                </a:cxn>
                <a:cxn ang="0">
                  <a:pos x="0" y="527"/>
                </a:cxn>
                <a:cxn ang="0">
                  <a:pos x="1010" y="527"/>
                </a:cxn>
                <a:cxn ang="0">
                  <a:pos x="3725" y="527"/>
                </a:cxn>
                <a:cxn ang="0">
                  <a:pos x="3976" y="527"/>
                </a:cxn>
                <a:cxn ang="0">
                  <a:pos x="3976" y="527"/>
                </a:cxn>
              </a:cxnLst>
              <a:rect l="0" t="0" r="r" b="b"/>
              <a:pathLst>
                <a:path w="3976" h="527">
                  <a:moveTo>
                    <a:pt x="3976" y="527"/>
                  </a:moveTo>
                  <a:lnTo>
                    <a:pt x="3970" y="527"/>
                  </a:lnTo>
                  <a:lnTo>
                    <a:pt x="3844" y="509"/>
                  </a:lnTo>
                  <a:lnTo>
                    <a:pt x="2487" y="305"/>
                  </a:lnTo>
                  <a:lnTo>
                    <a:pt x="2039" y="36"/>
                  </a:lnTo>
                  <a:lnTo>
                    <a:pt x="1907" y="24"/>
                  </a:lnTo>
                  <a:lnTo>
                    <a:pt x="1883" y="54"/>
                  </a:lnTo>
                  <a:lnTo>
                    <a:pt x="1859" y="54"/>
                  </a:lnTo>
                  <a:lnTo>
                    <a:pt x="1830" y="30"/>
                  </a:lnTo>
                  <a:lnTo>
                    <a:pt x="1704" y="102"/>
                  </a:lnTo>
                  <a:lnTo>
                    <a:pt x="1608" y="126"/>
                  </a:lnTo>
                  <a:lnTo>
                    <a:pt x="1561" y="132"/>
                  </a:lnTo>
                  <a:lnTo>
                    <a:pt x="1495" y="102"/>
                  </a:lnTo>
                  <a:lnTo>
                    <a:pt x="1357" y="126"/>
                  </a:lnTo>
                  <a:lnTo>
                    <a:pt x="1285" y="24"/>
                  </a:lnTo>
                  <a:lnTo>
                    <a:pt x="1280" y="18"/>
                  </a:lnTo>
                  <a:lnTo>
                    <a:pt x="1262" y="12"/>
                  </a:lnTo>
                  <a:lnTo>
                    <a:pt x="1238" y="6"/>
                  </a:lnTo>
                  <a:lnTo>
                    <a:pt x="1220" y="0"/>
                  </a:lnTo>
                  <a:lnTo>
                    <a:pt x="1196" y="0"/>
                  </a:lnTo>
                  <a:lnTo>
                    <a:pt x="1166" y="0"/>
                  </a:lnTo>
                  <a:lnTo>
                    <a:pt x="1142" y="0"/>
                  </a:lnTo>
                  <a:lnTo>
                    <a:pt x="1136" y="0"/>
                  </a:lnTo>
                  <a:lnTo>
                    <a:pt x="1130" y="0"/>
                  </a:lnTo>
                  <a:lnTo>
                    <a:pt x="1124" y="6"/>
                  </a:lnTo>
                  <a:lnTo>
                    <a:pt x="1118" y="12"/>
                  </a:lnTo>
                  <a:lnTo>
                    <a:pt x="1100" y="18"/>
                  </a:lnTo>
                  <a:lnTo>
                    <a:pt x="1088" y="18"/>
                  </a:lnTo>
                  <a:lnTo>
                    <a:pt x="1070" y="24"/>
                  </a:lnTo>
                  <a:lnTo>
                    <a:pt x="1052" y="30"/>
                  </a:lnTo>
                  <a:lnTo>
                    <a:pt x="1034" y="36"/>
                  </a:lnTo>
                  <a:lnTo>
                    <a:pt x="1028" y="42"/>
                  </a:lnTo>
                  <a:lnTo>
                    <a:pt x="969" y="60"/>
                  </a:lnTo>
                  <a:lnTo>
                    <a:pt x="921" y="72"/>
                  </a:lnTo>
                  <a:lnTo>
                    <a:pt x="855" y="48"/>
                  </a:lnTo>
                  <a:lnTo>
                    <a:pt x="825" y="48"/>
                  </a:lnTo>
                  <a:lnTo>
                    <a:pt x="759" y="72"/>
                  </a:lnTo>
                  <a:lnTo>
                    <a:pt x="735" y="72"/>
                  </a:lnTo>
                  <a:lnTo>
                    <a:pt x="706" y="60"/>
                  </a:lnTo>
                  <a:lnTo>
                    <a:pt x="640" y="60"/>
                  </a:lnTo>
                  <a:lnTo>
                    <a:pt x="544" y="72"/>
                  </a:lnTo>
                  <a:lnTo>
                    <a:pt x="389" y="18"/>
                  </a:lnTo>
                  <a:lnTo>
                    <a:pt x="323" y="60"/>
                  </a:lnTo>
                  <a:lnTo>
                    <a:pt x="317" y="60"/>
                  </a:lnTo>
                  <a:lnTo>
                    <a:pt x="305" y="72"/>
                  </a:lnTo>
                  <a:lnTo>
                    <a:pt x="287" y="78"/>
                  </a:lnTo>
                  <a:lnTo>
                    <a:pt x="263" y="90"/>
                  </a:lnTo>
                  <a:lnTo>
                    <a:pt x="203" y="120"/>
                  </a:lnTo>
                  <a:lnTo>
                    <a:pt x="149" y="150"/>
                  </a:lnTo>
                  <a:lnTo>
                    <a:pt x="78" y="168"/>
                  </a:lnTo>
                  <a:lnTo>
                    <a:pt x="0" y="180"/>
                  </a:lnTo>
                  <a:lnTo>
                    <a:pt x="0" y="527"/>
                  </a:lnTo>
                  <a:lnTo>
                    <a:pt x="1010" y="527"/>
                  </a:lnTo>
                  <a:lnTo>
                    <a:pt x="3725" y="527"/>
                  </a:lnTo>
                  <a:lnTo>
                    <a:pt x="3976" y="527"/>
                  </a:lnTo>
                  <a:lnTo>
                    <a:pt x="3976" y="527"/>
                  </a:lnTo>
                  <a:close/>
                </a:path>
              </a:pathLst>
            </a:custGeom>
            <a:gradFill rotWithShape="0">
              <a:gsLst>
                <a:gs pos="0">
                  <a:schemeClr val="bg2">
                    <a:gamma/>
                    <a:tint val="75686"/>
                    <a:invGamma/>
                  </a:schemeClr>
                </a:gs>
                <a:gs pos="100000">
                  <a:schemeClr val="bg2"/>
                </a:gs>
              </a:gsLst>
              <a:lin ang="5400000" scaled="1"/>
            </a:gradFill>
            <a:ln w="9525">
              <a:noFill/>
              <a:round/>
              <a:headEnd/>
              <a:tailEnd/>
            </a:ln>
          </p:spPr>
          <p:txBody>
            <a:bodyPr/>
            <a:lstStyle/>
            <a:p>
              <a:endParaRPr lang="en-US"/>
            </a:p>
          </p:txBody>
        </p:sp>
      </p:grpSp>
      <p:grpSp>
        <p:nvGrpSpPr>
          <p:cNvPr id="71695" name="Group 15"/>
          <p:cNvGrpSpPr>
            <a:grpSpLocks/>
          </p:cNvGrpSpPr>
          <p:nvPr/>
        </p:nvGrpSpPr>
        <p:grpSpPr bwMode="auto">
          <a:xfrm>
            <a:off x="627063" y="6021388"/>
            <a:ext cx="5684837" cy="849312"/>
            <a:chOff x="395" y="3793"/>
            <a:chExt cx="3581" cy="535"/>
          </a:xfrm>
        </p:grpSpPr>
        <p:sp>
          <p:nvSpPr>
            <p:cNvPr id="71696" name="Freeform 16"/>
            <p:cNvSpPr>
              <a:spLocks/>
            </p:cNvSpPr>
            <p:nvPr userDrawn="1"/>
          </p:nvSpPr>
          <p:spPr bwMode="auto">
            <a:xfrm>
              <a:off x="1196" y="3793"/>
              <a:ext cx="365" cy="291"/>
            </a:xfrm>
            <a:custGeom>
              <a:avLst/>
              <a:gdLst/>
              <a:ahLst/>
              <a:cxnLst>
                <a:cxn ang="0">
                  <a:pos x="24" y="24"/>
                </a:cxn>
                <a:cxn ang="0">
                  <a:pos x="0" y="60"/>
                </a:cxn>
                <a:cxn ang="0">
                  <a:pos x="66" y="108"/>
                </a:cxn>
                <a:cxn ang="0">
                  <a:pos x="143" y="180"/>
                </a:cxn>
                <a:cxn ang="0">
                  <a:pos x="191" y="168"/>
                </a:cxn>
                <a:cxn ang="0">
                  <a:pos x="341" y="287"/>
                </a:cxn>
                <a:cxn ang="0">
                  <a:pos x="305" y="174"/>
                </a:cxn>
                <a:cxn ang="0">
                  <a:pos x="365" y="132"/>
                </a:cxn>
                <a:cxn ang="0">
                  <a:pos x="359" y="126"/>
                </a:cxn>
                <a:cxn ang="0">
                  <a:pos x="335" y="114"/>
                </a:cxn>
                <a:cxn ang="0">
                  <a:pos x="299" y="90"/>
                </a:cxn>
                <a:cxn ang="0">
                  <a:pos x="257" y="72"/>
                </a:cxn>
                <a:cxn ang="0">
                  <a:pos x="215" y="54"/>
                </a:cxn>
                <a:cxn ang="0">
                  <a:pos x="173" y="36"/>
                </a:cxn>
                <a:cxn ang="0">
                  <a:pos x="143" y="24"/>
                </a:cxn>
                <a:cxn ang="0">
                  <a:pos x="131" y="18"/>
                </a:cxn>
                <a:cxn ang="0">
                  <a:pos x="107" y="18"/>
                </a:cxn>
                <a:cxn ang="0">
                  <a:pos x="95" y="18"/>
                </a:cxn>
                <a:cxn ang="0">
                  <a:pos x="72" y="12"/>
                </a:cxn>
                <a:cxn ang="0">
                  <a:pos x="66" y="12"/>
                </a:cxn>
                <a:cxn ang="0">
                  <a:pos x="54" y="6"/>
                </a:cxn>
                <a:cxn ang="0">
                  <a:pos x="42" y="0"/>
                </a:cxn>
                <a:cxn ang="0">
                  <a:pos x="30" y="0"/>
                </a:cxn>
                <a:cxn ang="0">
                  <a:pos x="24" y="24"/>
                </a:cxn>
                <a:cxn ang="0">
                  <a:pos x="24" y="24"/>
                </a:cxn>
              </a:cxnLst>
              <a:rect l="0" t="0" r="r" b="b"/>
              <a:pathLst>
                <a:path w="365" h="287">
                  <a:moveTo>
                    <a:pt x="24" y="24"/>
                  </a:moveTo>
                  <a:lnTo>
                    <a:pt x="0" y="60"/>
                  </a:lnTo>
                  <a:lnTo>
                    <a:pt x="66" y="108"/>
                  </a:lnTo>
                  <a:lnTo>
                    <a:pt x="143" y="180"/>
                  </a:lnTo>
                  <a:lnTo>
                    <a:pt x="191" y="168"/>
                  </a:lnTo>
                  <a:lnTo>
                    <a:pt x="341" y="287"/>
                  </a:lnTo>
                  <a:lnTo>
                    <a:pt x="305" y="174"/>
                  </a:lnTo>
                  <a:lnTo>
                    <a:pt x="365" y="132"/>
                  </a:lnTo>
                  <a:lnTo>
                    <a:pt x="359" y="126"/>
                  </a:lnTo>
                  <a:lnTo>
                    <a:pt x="335" y="114"/>
                  </a:lnTo>
                  <a:lnTo>
                    <a:pt x="299" y="90"/>
                  </a:lnTo>
                  <a:lnTo>
                    <a:pt x="257" y="72"/>
                  </a:lnTo>
                  <a:lnTo>
                    <a:pt x="215" y="54"/>
                  </a:lnTo>
                  <a:lnTo>
                    <a:pt x="173" y="36"/>
                  </a:lnTo>
                  <a:lnTo>
                    <a:pt x="143" y="24"/>
                  </a:lnTo>
                  <a:lnTo>
                    <a:pt x="131" y="18"/>
                  </a:lnTo>
                  <a:lnTo>
                    <a:pt x="107" y="18"/>
                  </a:lnTo>
                  <a:lnTo>
                    <a:pt x="95" y="18"/>
                  </a:lnTo>
                  <a:lnTo>
                    <a:pt x="72" y="12"/>
                  </a:lnTo>
                  <a:lnTo>
                    <a:pt x="66" y="12"/>
                  </a:lnTo>
                  <a:lnTo>
                    <a:pt x="54" y="6"/>
                  </a:lnTo>
                  <a:lnTo>
                    <a:pt x="42" y="0"/>
                  </a:lnTo>
                  <a:lnTo>
                    <a:pt x="30" y="0"/>
                  </a:lnTo>
                  <a:lnTo>
                    <a:pt x="24" y="24"/>
                  </a:lnTo>
                  <a:lnTo>
                    <a:pt x="24" y="24"/>
                  </a:lnTo>
                  <a:close/>
                </a:path>
              </a:pathLst>
            </a:custGeom>
            <a:solidFill>
              <a:schemeClr val="bg2"/>
            </a:solidFill>
            <a:ln w="9525">
              <a:noFill/>
              <a:round/>
              <a:headEnd/>
              <a:tailEnd/>
            </a:ln>
          </p:spPr>
          <p:txBody>
            <a:bodyPr/>
            <a:lstStyle/>
            <a:p>
              <a:endParaRPr lang="en-US"/>
            </a:p>
          </p:txBody>
        </p:sp>
        <p:sp>
          <p:nvSpPr>
            <p:cNvPr id="71697" name="Freeform 17"/>
            <p:cNvSpPr>
              <a:spLocks/>
            </p:cNvSpPr>
            <p:nvPr userDrawn="1"/>
          </p:nvSpPr>
          <p:spPr bwMode="auto">
            <a:xfrm>
              <a:off x="1943" y="3829"/>
              <a:ext cx="2033" cy="499"/>
            </a:xfrm>
            <a:custGeom>
              <a:avLst/>
              <a:gdLst/>
              <a:ahLst/>
              <a:cxnLst>
                <a:cxn ang="0">
                  <a:pos x="186" y="18"/>
                </a:cxn>
                <a:cxn ang="0">
                  <a:pos x="138" y="6"/>
                </a:cxn>
                <a:cxn ang="0">
                  <a:pos x="96" y="0"/>
                </a:cxn>
                <a:cxn ang="0">
                  <a:pos x="36" y="0"/>
                </a:cxn>
                <a:cxn ang="0">
                  <a:pos x="12" y="25"/>
                </a:cxn>
                <a:cxn ang="0">
                  <a:pos x="0" y="128"/>
                </a:cxn>
                <a:cxn ang="0">
                  <a:pos x="60" y="104"/>
                </a:cxn>
                <a:cxn ang="0">
                  <a:pos x="90" y="134"/>
                </a:cxn>
                <a:cxn ang="0">
                  <a:pos x="150" y="153"/>
                </a:cxn>
                <a:cxn ang="0">
                  <a:pos x="209" y="273"/>
                </a:cxn>
                <a:cxn ang="0">
                  <a:pos x="401" y="359"/>
                </a:cxn>
                <a:cxn ang="0">
                  <a:pos x="777" y="359"/>
                </a:cxn>
                <a:cxn ang="0">
                  <a:pos x="2033" y="499"/>
                </a:cxn>
                <a:cxn ang="0">
                  <a:pos x="2033" y="499"/>
                </a:cxn>
                <a:cxn ang="0">
                  <a:pos x="1991" y="493"/>
                </a:cxn>
                <a:cxn ang="0">
                  <a:pos x="676" y="243"/>
                </a:cxn>
                <a:cxn ang="0">
                  <a:pos x="514" y="159"/>
                </a:cxn>
                <a:cxn ang="0">
                  <a:pos x="425" y="110"/>
                </a:cxn>
                <a:cxn ang="0">
                  <a:pos x="365" y="92"/>
                </a:cxn>
                <a:cxn ang="0">
                  <a:pos x="281" y="61"/>
                </a:cxn>
                <a:cxn ang="0">
                  <a:pos x="186" y="18"/>
                </a:cxn>
                <a:cxn ang="0">
                  <a:pos x="186" y="18"/>
                </a:cxn>
              </a:cxnLst>
              <a:rect l="0" t="0" r="r" b="b"/>
              <a:pathLst>
                <a:path w="2033" h="499">
                  <a:moveTo>
                    <a:pt x="186" y="18"/>
                  </a:moveTo>
                  <a:lnTo>
                    <a:pt x="138" y="6"/>
                  </a:lnTo>
                  <a:lnTo>
                    <a:pt x="96" y="0"/>
                  </a:lnTo>
                  <a:lnTo>
                    <a:pt x="36" y="0"/>
                  </a:lnTo>
                  <a:lnTo>
                    <a:pt x="12" y="25"/>
                  </a:lnTo>
                  <a:lnTo>
                    <a:pt x="0" y="128"/>
                  </a:lnTo>
                  <a:lnTo>
                    <a:pt x="60" y="104"/>
                  </a:lnTo>
                  <a:lnTo>
                    <a:pt x="90" y="134"/>
                  </a:lnTo>
                  <a:lnTo>
                    <a:pt x="150" y="153"/>
                  </a:lnTo>
                  <a:lnTo>
                    <a:pt x="209" y="273"/>
                  </a:lnTo>
                  <a:lnTo>
                    <a:pt x="401" y="359"/>
                  </a:lnTo>
                  <a:lnTo>
                    <a:pt x="777" y="359"/>
                  </a:lnTo>
                  <a:lnTo>
                    <a:pt x="2033" y="499"/>
                  </a:lnTo>
                  <a:lnTo>
                    <a:pt x="2033" y="499"/>
                  </a:lnTo>
                  <a:lnTo>
                    <a:pt x="1991" y="493"/>
                  </a:lnTo>
                  <a:lnTo>
                    <a:pt x="676" y="243"/>
                  </a:lnTo>
                  <a:lnTo>
                    <a:pt x="514" y="159"/>
                  </a:lnTo>
                  <a:lnTo>
                    <a:pt x="425" y="110"/>
                  </a:lnTo>
                  <a:lnTo>
                    <a:pt x="365" y="92"/>
                  </a:lnTo>
                  <a:lnTo>
                    <a:pt x="281" y="61"/>
                  </a:lnTo>
                  <a:lnTo>
                    <a:pt x="186" y="18"/>
                  </a:lnTo>
                  <a:lnTo>
                    <a:pt x="186" y="18"/>
                  </a:lnTo>
                  <a:close/>
                </a:path>
              </a:pathLst>
            </a:custGeom>
            <a:solidFill>
              <a:schemeClr val="bg2"/>
            </a:solidFill>
            <a:ln w="9525">
              <a:noFill/>
              <a:round/>
              <a:headEnd/>
              <a:tailEnd/>
            </a:ln>
          </p:spPr>
          <p:txBody>
            <a:bodyPr/>
            <a:lstStyle/>
            <a:p>
              <a:endParaRPr lang="en-US"/>
            </a:p>
          </p:txBody>
        </p:sp>
        <p:sp>
          <p:nvSpPr>
            <p:cNvPr id="71698" name="Freeform 18"/>
            <p:cNvSpPr>
              <a:spLocks/>
            </p:cNvSpPr>
            <p:nvPr userDrawn="1"/>
          </p:nvSpPr>
          <p:spPr bwMode="auto">
            <a:xfrm>
              <a:off x="1830" y="3823"/>
              <a:ext cx="71" cy="61"/>
            </a:xfrm>
            <a:custGeom>
              <a:avLst/>
              <a:gdLst/>
              <a:ahLst/>
              <a:cxnLst>
                <a:cxn ang="0">
                  <a:pos x="0" y="18"/>
                </a:cxn>
                <a:cxn ang="0">
                  <a:pos x="6" y="18"/>
                </a:cxn>
                <a:cxn ang="0">
                  <a:pos x="12" y="12"/>
                </a:cxn>
                <a:cxn ang="0">
                  <a:pos x="6" y="6"/>
                </a:cxn>
                <a:cxn ang="0">
                  <a:pos x="0" y="0"/>
                </a:cxn>
                <a:cxn ang="0">
                  <a:pos x="29" y="18"/>
                </a:cxn>
                <a:cxn ang="0">
                  <a:pos x="53" y="18"/>
                </a:cxn>
                <a:cxn ang="0">
                  <a:pos x="59" y="30"/>
                </a:cxn>
                <a:cxn ang="0">
                  <a:pos x="65" y="42"/>
                </a:cxn>
                <a:cxn ang="0">
                  <a:pos x="71" y="54"/>
                </a:cxn>
                <a:cxn ang="0">
                  <a:pos x="71" y="60"/>
                </a:cxn>
                <a:cxn ang="0">
                  <a:pos x="59" y="54"/>
                </a:cxn>
                <a:cxn ang="0">
                  <a:pos x="47" y="42"/>
                </a:cxn>
                <a:cxn ang="0">
                  <a:pos x="23" y="30"/>
                </a:cxn>
                <a:cxn ang="0">
                  <a:pos x="23" y="36"/>
                </a:cxn>
                <a:cxn ang="0">
                  <a:pos x="18" y="42"/>
                </a:cxn>
                <a:cxn ang="0">
                  <a:pos x="12" y="48"/>
                </a:cxn>
                <a:cxn ang="0">
                  <a:pos x="6" y="48"/>
                </a:cxn>
                <a:cxn ang="0">
                  <a:pos x="6" y="48"/>
                </a:cxn>
                <a:cxn ang="0">
                  <a:pos x="6" y="36"/>
                </a:cxn>
                <a:cxn ang="0">
                  <a:pos x="0" y="18"/>
                </a:cxn>
                <a:cxn ang="0">
                  <a:pos x="0" y="18"/>
                </a:cxn>
              </a:cxnLst>
              <a:rect l="0" t="0" r="r" b="b"/>
              <a:pathLst>
                <a:path w="71" h="60">
                  <a:moveTo>
                    <a:pt x="0" y="18"/>
                  </a:moveTo>
                  <a:lnTo>
                    <a:pt x="6" y="18"/>
                  </a:lnTo>
                  <a:lnTo>
                    <a:pt x="12" y="12"/>
                  </a:lnTo>
                  <a:lnTo>
                    <a:pt x="6" y="6"/>
                  </a:lnTo>
                  <a:lnTo>
                    <a:pt x="0" y="0"/>
                  </a:lnTo>
                  <a:lnTo>
                    <a:pt x="29" y="18"/>
                  </a:lnTo>
                  <a:lnTo>
                    <a:pt x="53" y="18"/>
                  </a:lnTo>
                  <a:lnTo>
                    <a:pt x="59" y="30"/>
                  </a:lnTo>
                  <a:lnTo>
                    <a:pt x="65" y="42"/>
                  </a:lnTo>
                  <a:lnTo>
                    <a:pt x="71" y="54"/>
                  </a:lnTo>
                  <a:lnTo>
                    <a:pt x="71" y="60"/>
                  </a:lnTo>
                  <a:lnTo>
                    <a:pt x="59" y="54"/>
                  </a:lnTo>
                  <a:lnTo>
                    <a:pt x="47" y="42"/>
                  </a:lnTo>
                  <a:lnTo>
                    <a:pt x="23" y="30"/>
                  </a:lnTo>
                  <a:lnTo>
                    <a:pt x="23" y="36"/>
                  </a:lnTo>
                  <a:lnTo>
                    <a:pt x="18" y="42"/>
                  </a:lnTo>
                  <a:lnTo>
                    <a:pt x="12" y="48"/>
                  </a:lnTo>
                  <a:lnTo>
                    <a:pt x="6" y="48"/>
                  </a:lnTo>
                  <a:lnTo>
                    <a:pt x="6" y="48"/>
                  </a:lnTo>
                  <a:lnTo>
                    <a:pt x="6" y="36"/>
                  </a:lnTo>
                  <a:lnTo>
                    <a:pt x="0" y="18"/>
                  </a:lnTo>
                  <a:lnTo>
                    <a:pt x="0" y="18"/>
                  </a:lnTo>
                  <a:close/>
                </a:path>
              </a:pathLst>
            </a:custGeom>
            <a:solidFill>
              <a:schemeClr val="bg2"/>
            </a:solidFill>
            <a:ln w="9525">
              <a:noFill/>
              <a:round/>
              <a:headEnd/>
              <a:tailEnd/>
            </a:ln>
          </p:spPr>
          <p:txBody>
            <a:bodyPr/>
            <a:lstStyle/>
            <a:p>
              <a:endParaRPr lang="en-US"/>
            </a:p>
          </p:txBody>
        </p:sp>
        <p:sp>
          <p:nvSpPr>
            <p:cNvPr id="71699" name="Freeform 19"/>
            <p:cNvSpPr>
              <a:spLocks/>
            </p:cNvSpPr>
            <p:nvPr userDrawn="1"/>
          </p:nvSpPr>
          <p:spPr bwMode="auto">
            <a:xfrm>
              <a:off x="855" y="3842"/>
              <a:ext cx="161" cy="164"/>
            </a:xfrm>
            <a:custGeom>
              <a:avLst/>
              <a:gdLst/>
              <a:ahLst/>
              <a:cxnLst>
                <a:cxn ang="0">
                  <a:pos x="30" y="0"/>
                </a:cxn>
                <a:cxn ang="0">
                  <a:pos x="48" y="6"/>
                </a:cxn>
                <a:cxn ang="0">
                  <a:pos x="72" y="6"/>
                </a:cxn>
                <a:cxn ang="0">
                  <a:pos x="114" y="12"/>
                </a:cxn>
                <a:cxn ang="0">
                  <a:pos x="96" y="54"/>
                </a:cxn>
                <a:cxn ang="0">
                  <a:pos x="96" y="60"/>
                </a:cxn>
                <a:cxn ang="0">
                  <a:pos x="102" y="72"/>
                </a:cxn>
                <a:cxn ang="0">
                  <a:pos x="108" y="84"/>
                </a:cxn>
                <a:cxn ang="0">
                  <a:pos x="120" y="96"/>
                </a:cxn>
                <a:cxn ang="0">
                  <a:pos x="143" y="114"/>
                </a:cxn>
                <a:cxn ang="0">
                  <a:pos x="155" y="138"/>
                </a:cxn>
                <a:cxn ang="0">
                  <a:pos x="161" y="156"/>
                </a:cxn>
                <a:cxn ang="0">
                  <a:pos x="161" y="162"/>
                </a:cxn>
                <a:cxn ang="0">
                  <a:pos x="96" y="102"/>
                </a:cxn>
                <a:cxn ang="0">
                  <a:pos x="30" y="54"/>
                </a:cxn>
                <a:cxn ang="0">
                  <a:pos x="0" y="0"/>
                </a:cxn>
                <a:cxn ang="0">
                  <a:pos x="30" y="0"/>
                </a:cxn>
                <a:cxn ang="0">
                  <a:pos x="30" y="0"/>
                </a:cxn>
              </a:cxnLst>
              <a:rect l="0" t="0" r="r" b="b"/>
              <a:pathLst>
                <a:path w="161" h="162">
                  <a:moveTo>
                    <a:pt x="30" y="0"/>
                  </a:moveTo>
                  <a:lnTo>
                    <a:pt x="48" y="6"/>
                  </a:lnTo>
                  <a:lnTo>
                    <a:pt x="72" y="6"/>
                  </a:lnTo>
                  <a:lnTo>
                    <a:pt x="114" y="12"/>
                  </a:lnTo>
                  <a:lnTo>
                    <a:pt x="96" y="54"/>
                  </a:lnTo>
                  <a:lnTo>
                    <a:pt x="96" y="60"/>
                  </a:lnTo>
                  <a:lnTo>
                    <a:pt x="102" y="72"/>
                  </a:lnTo>
                  <a:lnTo>
                    <a:pt x="108" y="84"/>
                  </a:lnTo>
                  <a:lnTo>
                    <a:pt x="120" y="96"/>
                  </a:lnTo>
                  <a:lnTo>
                    <a:pt x="143" y="114"/>
                  </a:lnTo>
                  <a:lnTo>
                    <a:pt x="155" y="138"/>
                  </a:lnTo>
                  <a:lnTo>
                    <a:pt x="161" y="156"/>
                  </a:lnTo>
                  <a:lnTo>
                    <a:pt x="161" y="162"/>
                  </a:lnTo>
                  <a:lnTo>
                    <a:pt x="96" y="102"/>
                  </a:lnTo>
                  <a:lnTo>
                    <a:pt x="30" y="54"/>
                  </a:lnTo>
                  <a:lnTo>
                    <a:pt x="0" y="0"/>
                  </a:lnTo>
                  <a:lnTo>
                    <a:pt x="30" y="0"/>
                  </a:lnTo>
                  <a:lnTo>
                    <a:pt x="30" y="0"/>
                  </a:lnTo>
                  <a:close/>
                </a:path>
              </a:pathLst>
            </a:custGeom>
            <a:solidFill>
              <a:schemeClr val="bg2"/>
            </a:solidFill>
            <a:ln w="9525">
              <a:noFill/>
              <a:round/>
              <a:headEnd/>
              <a:tailEnd/>
            </a:ln>
          </p:spPr>
          <p:txBody>
            <a:bodyPr/>
            <a:lstStyle/>
            <a:p>
              <a:endParaRPr lang="en-US"/>
            </a:p>
          </p:txBody>
        </p:sp>
        <p:sp>
          <p:nvSpPr>
            <p:cNvPr id="71700" name="Freeform 20"/>
            <p:cNvSpPr>
              <a:spLocks/>
            </p:cNvSpPr>
            <p:nvPr userDrawn="1"/>
          </p:nvSpPr>
          <p:spPr bwMode="auto">
            <a:xfrm>
              <a:off x="706" y="3854"/>
              <a:ext cx="59" cy="61"/>
            </a:xfrm>
            <a:custGeom>
              <a:avLst/>
              <a:gdLst/>
              <a:ahLst/>
              <a:cxnLst>
                <a:cxn ang="0">
                  <a:pos x="59" y="6"/>
                </a:cxn>
                <a:cxn ang="0">
                  <a:pos x="41" y="30"/>
                </a:cxn>
                <a:cxn ang="0">
                  <a:pos x="41" y="36"/>
                </a:cxn>
                <a:cxn ang="0">
                  <a:pos x="47" y="42"/>
                </a:cxn>
                <a:cxn ang="0">
                  <a:pos x="53" y="54"/>
                </a:cxn>
                <a:cxn ang="0">
                  <a:pos x="53" y="60"/>
                </a:cxn>
                <a:cxn ang="0">
                  <a:pos x="47" y="54"/>
                </a:cxn>
                <a:cxn ang="0">
                  <a:pos x="35" y="48"/>
                </a:cxn>
                <a:cxn ang="0">
                  <a:pos x="23" y="36"/>
                </a:cxn>
                <a:cxn ang="0">
                  <a:pos x="17" y="30"/>
                </a:cxn>
                <a:cxn ang="0">
                  <a:pos x="0" y="0"/>
                </a:cxn>
                <a:cxn ang="0">
                  <a:pos x="59" y="6"/>
                </a:cxn>
                <a:cxn ang="0">
                  <a:pos x="59" y="6"/>
                </a:cxn>
              </a:cxnLst>
              <a:rect l="0" t="0" r="r" b="b"/>
              <a:pathLst>
                <a:path w="59" h="60">
                  <a:moveTo>
                    <a:pt x="59" y="6"/>
                  </a:moveTo>
                  <a:lnTo>
                    <a:pt x="41" y="30"/>
                  </a:lnTo>
                  <a:lnTo>
                    <a:pt x="41" y="36"/>
                  </a:lnTo>
                  <a:lnTo>
                    <a:pt x="47" y="42"/>
                  </a:lnTo>
                  <a:lnTo>
                    <a:pt x="53" y="54"/>
                  </a:lnTo>
                  <a:lnTo>
                    <a:pt x="53" y="60"/>
                  </a:lnTo>
                  <a:lnTo>
                    <a:pt x="47" y="54"/>
                  </a:lnTo>
                  <a:lnTo>
                    <a:pt x="35" y="48"/>
                  </a:lnTo>
                  <a:lnTo>
                    <a:pt x="23" y="36"/>
                  </a:lnTo>
                  <a:lnTo>
                    <a:pt x="17" y="30"/>
                  </a:lnTo>
                  <a:lnTo>
                    <a:pt x="0" y="0"/>
                  </a:lnTo>
                  <a:lnTo>
                    <a:pt x="59" y="6"/>
                  </a:lnTo>
                  <a:lnTo>
                    <a:pt x="59" y="6"/>
                  </a:lnTo>
                  <a:close/>
                </a:path>
              </a:pathLst>
            </a:custGeom>
            <a:solidFill>
              <a:schemeClr val="bg2"/>
            </a:solidFill>
            <a:ln w="9525">
              <a:noFill/>
              <a:round/>
              <a:headEnd/>
              <a:tailEnd/>
            </a:ln>
          </p:spPr>
          <p:txBody>
            <a:bodyPr/>
            <a:lstStyle/>
            <a:p>
              <a:endParaRPr lang="en-US"/>
            </a:p>
          </p:txBody>
        </p:sp>
        <p:sp>
          <p:nvSpPr>
            <p:cNvPr id="71701" name="Freeform 21"/>
            <p:cNvSpPr>
              <a:spLocks/>
            </p:cNvSpPr>
            <p:nvPr userDrawn="1"/>
          </p:nvSpPr>
          <p:spPr bwMode="auto">
            <a:xfrm>
              <a:off x="395" y="3811"/>
              <a:ext cx="245" cy="207"/>
            </a:xfrm>
            <a:custGeom>
              <a:avLst/>
              <a:gdLst/>
              <a:ahLst/>
              <a:cxnLst>
                <a:cxn ang="0">
                  <a:pos x="233" y="36"/>
                </a:cxn>
                <a:cxn ang="0">
                  <a:pos x="245" y="42"/>
                </a:cxn>
                <a:cxn ang="0">
                  <a:pos x="209" y="84"/>
                </a:cxn>
                <a:cxn ang="0">
                  <a:pos x="143" y="132"/>
                </a:cxn>
                <a:cxn ang="0">
                  <a:pos x="167" y="156"/>
                </a:cxn>
                <a:cxn ang="0">
                  <a:pos x="179" y="204"/>
                </a:cxn>
                <a:cxn ang="0">
                  <a:pos x="77" y="132"/>
                </a:cxn>
                <a:cxn ang="0">
                  <a:pos x="47" y="84"/>
                </a:cxn>
                <a:cxn ang="0">
                  <a:pos x="89" y="66"/>
                </a:cxn>
                <a:cxn ang="0">
                  <a:pos x="59" y="36"/>
                </a:cxn>
                <a:cxn ang="0">
                  <a:pos x="0" y="12"/>
                </a:cxn>
                <a:cxn ang="0">
                  <a:pos x="0" y="0"/>
                </a:cxn>
                <a:cxn ang="0">
                  <a:pos x="6" y="0"/>
                </a:cxn>
                <a:cxn ang="0">
                  <a:pos x="12" y="0"/>
                </a:cxn>
                <a:cxn ang="0">
                  <a:pos x="47" y="6"/>
                </a:cxn>
                <a:cxn ang="0">
                  <a:pos x="77" y="6"/>
                </a:cxn>
                <a:cxn ang="0">
                  <a:pos x="83" y="6"/>
                </a:cxn>
                <a:cxn ang="0">
                  <a:pos x="89" y="6"/>
                </a:cxn>
                <a:cxn ang="0">
                  <a:pos x="101" y="12"/>
                </a:cxn>
                <a:cxn ang="0">
                  <a:pos x="125" y="12"/>
                </a:cxn>
                <a:cxn ang="0">
                  <a:pos x="143" y="18"/>
                </a:cxn>
                <a:cxn ang="0">
                  <a:pos x="149" y="18"/>
                </a:cxn>
                <a:cxn ang="0">
                  <a:pos x="149" y="18"/>
                </a:cxn>
                <a:cxn ang="0">
                  <a:pos x="203" y="24"/>
                </a:cxn>
                <a:cxn ang="0">
                  <a:pos x="233" y="36"/>
                </a:cxn>
                <a:cxn ang="0">
                  <a:pos x="233" y="36"/>
                </a:cxn>
              </a:cxnLst>
              <a:rect l="0" t="0" r="r" b="b"/>
              <a:pathLst>
                <a:path w="245" h="204">
                  <a:moveTo>
                    <a:pt x="233" y="36"/>
                  </a:moveTo>
                  <a:lnTo>
                    <a:pt x="245" y="42"/>
                  </a:lnTo>
                  <a:lnTo>
                    <a:pt x="209" y="84"/>
                  </a:lnTo>
                  <a:lnTo>
                    <a:pt x="143" y="132"/>
                  </a:lnTo>
                  <a:lnTo>
                    <a:pt x="167" y="156"/>
                  </a:lnTo>
                  <a:lnTo>
                    <a:pt x="179" y="204"/>
                  </a:lnTo>
                  <a:lnTo>
                    <a:pt x="77" y="132"/>
                  </a:lnTo>
                  <a:lnTo>
                    <a:pt x="47" y="84"/>
                  </a:lnTo>
                  <a:lnTo>
                    <a:pt x="89" y="66"/>
                  </a:lnTo>
                  <a:lnTo>
                    <a:pt x="59" y="36"/>
                  </a:lnTo>
                  <a:lnTo>
                    <a:pt x="0" y="12"/>
                  </a:lnTo>
                  <a:lnTo>
                    <a:pt x="0" y="0"/>
                  </a:lnTo>
                  <a:lnTo>
                    <a:pt x="6" y="0"/>
                  </a:lnTo>
                  <a:lnTo>
                    <a:pt x="12" y="0"/>
                  </a:lnTo>
                  <a:lnTo>
                    <a:pt x="47" y="6"/>
                  </a:lnTo>
                  <a:lnTo>
                    <a:pt x="77" y="6"/>
                  </a:lnTo>
                  <a:lnTo>
                    <a:pt x="83" y="6"/>
                  </a:lnTo>
                  <a:lnTo>
                    <a:pt x="89" y="6"/>
                  </a:lnTo>
                  <a:lnTo>
                    <a:pt x="101" y="12"/>
                  </a:lnTo>
                  <a:lnTo>
                    <a:pt x="125" y="12"/>
                  </a:lnTo>
                  <a:lnTo>
                    <a:pt x="143" y="18"/>
                  </a:lnTo>
                  <a:lnTo>
                    <a:pt x="149" y="18"/>
                  </a:lnTo>
                  <a:lnTo>
                    <a:pt x="149" y="18"/>
                  </a:lnTo>
                  <a:lnTo>
                    <a:pt x="203" y="24"/>
                  </a:lnTo>
                  <a:lnTo>
                    <a:pt x="233" y="36"/>
                  </a:lnTo>
                  <a:lnTo>
                    <a:pt x="233" y="36"/>
                  </a:lnTo>
                  <a:close/>
                </a:path>
              </a:pathLst>
            </a:custGeom>
            <a:solidFill>
              <a:schemeClr val="bg2"/>
            </a:solidFill>
            <a:ln w="9525">
              <a:noFill/>
              <a:round/>
              <a:headEnd/>
              <a:tailEnd/>
            </a:ln>
          </p:spPr>
          <p:txBody>
            <a:bodyPr/>
            <a:lstStyle/>
            <a:p>
              <a:endParaRPr lang="en-US"/>
            </a:p>
          </p:txBody>
        </p:sp>
      </p:grpSp>
      <p:sp>
        <p:nvSpPr>
          <p:cNvPr id="71702" name="Rectangle 22"/>
          <p:cNvSpPr>
            <a:spLocks noGrp="1" noChangeArrowheads="1"/>
          </p:cNvSpPr>
          <p:nvPr>
            <p:ph type="ctrTitle" sz="quarter"/>
          </p:nvPr>
        </p:nvSpPr>
        <p:spPr>
          <a:xfrm>
            <a:off x="457200" y="1447800"/>
            <a:ext cx="8229600" cy="1736725"/>
          </a:xfrm>
        </p:spPr>
        <p:txBody>
          <a:bodyPr/>
          <a:lstStyle>
            <a:lvl1pPr>
              <a:defRPr sz="3600"/>
            </a:lvl1pPr>
          </a:lstStyle>
          <a:p>
            <a:r>
              <a:rPr lang="en-US"/>
              <a:t>Click to edit Master title style</a:t>
            </a:r>
          </a:p>
        </p:txBody>
      </p:sp>
      <p:sp>
        <p:nvSpPr>
          <p:cNvPr id="71703" name="Rectangle 23"/>
          <p:cNvSpPr>
            <a:spLocks noGrp="1" noChangeArrowheads="1"/>
          </p:cNvSpPr>
          <p:nvPr>
            <p:ph type="subTitle" sz="quarter" idx="1"/>
          </p:nvPr>
        </p:nvSpPr>
        <p:spPr>
          <a:xfrm>
            <a:off x="1371600" y="3429000"/>
            <a:ext cx="6400800" cy="1752600"/>
          </a:xfrm>
        </p:spPr>
        <p:txBody>
          <a:bodyPr/>
          <a:lstStyle>
            <a:lvl1pPr marL="0" indent="0" algn="ctr">
              <a:buFontTx/>
              <a:buNone/>
              <a:defRPr>
                <a:effectLst>
                  <a:outerShdw blurRad="38100" dist="38100" dir="2700000" algn="tl">
                    <a:srgbClr val="000000"/>
                  </a:outerShdw>
                </a:effectLst>
              </a:defRPr>
            </a:lvl1pPr>
          </a:lstStyle>
          <a:p>
            <a:r>
              <a:rPr lang="en-US"/>
              <a:t>Click to edit Master subtitle style</a:t>
            </a:r>
          </a:p>
        </p:txBody>
      </p:sp>
      <p:sp>
        <p:nvSpPr>
          <p:cNvPr id="71704" name="Rectangle 24"/>
          <p:cNvSpPr>
            <a:spLocks noGrp="1" noChangeArrowheads="1"/>
          </p:cNvSpPr>
          <p:nvPr>
            <p:ph type="dt" sz="quarter" idx="2"/>
          </p:nvPr>
        </p:nvSpPr>
        <p:spPr/>
        <p:txBody>
          <a:bodyPr/>
          <a:lstStyle>
            <a:lvl1pPr>
              <a:defRPr/>
            </a:lvl1pPr>
          </a:lstStyle>
          <a:p>
            <a:endParaRPr lang="en-US"/>
          </a:p>
        </p:txBody>
      </p:sp>
      <p:sp>
        <p:nvSpPr>
          <p:cNvPr id="71705" name="Rectangle 25"/>
          <p:cNvSpPr>
            <a:spLocks noGrp="1" noChangeArrowheads="1"/>
          </p:cNvSpPr>
          <p:nvPr>
            <p:ph type="sldNum" sz="quarter" idx="4"/>
          </p:nvPr>
        </p:nvSpPr>
        <p:spPr/>
        <p:txBody>
          <a:bodyPr/>
          <a:lstStyle>
            <a:lvl1pPr>
              <a:defRPr/>
            </a:lvl1pPr>
          </a:lstStyle>
          <a:p>
            <a:fld id="{5D9F2BA7-306D-4166-AF2C-2077DD5E74D0}" type="slidenum">
              <a:rPr lang="en-US"/>
              <a:pPr/>
              <a:t>‹#›</a:t>
            </a:fld>
            <a:endParaRPr lang="en-US"/>
          </a:p>
        </p:txBody>
      </p:sp>
      <p:sp>
        <p:nvSpPr>
          <p:cNvPr id="71706" name="Rectangle 26"/>
          <p:cNvSpPr>
            <a:spLocks noGrp="1" noChangeArrowheads="1"/>
          </p:cNvSpPr>
          <p:nvPr>
            <p:ph type="ftr" sz="quarter" idx="3"/>
          </p:nvPr>
        </p:nvSpPr>
        <p:spPr/>
        <p:txBody>
          <a:bodyPr/>
          <a:lstStyle>
            <a:lvl1pPr>
              <a:defRPr/>
            </a:lvl1pPr>
          </a:lstStyle>
          <a:p>
            <a:endParaRPr lang="en-US"/>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60CFF9A-B519-4C3B-B1B1-86FBD4CD7909}" type="slidenum">
              <a:rPr lang="en-US"/>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28600"/>
            <a:ext cx="2057400" cy="5867400"/>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28600"/>
            <a:ext cx="6019800" cy="5867400"/>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09D7E7C-7DE8-48C3-9554-368D7A270D91}" type="slidenum">
              <a:rPr lang="en-US"/>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Title, Text,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228600"/>
            <a:ext cx="8229600" cy="1143000"/>
          </a:xfrm>
        </p:spPr>
        <p:txBody>
          <a:bodyPr/>
          <a:lstStyle/>
          <a:p>
            <a:r>
              <a:rPr lang="en-US" smtClean="0"/>
              <a:t>Click to edit Master title style</a:t>
            </a:r>
            <a:endParaRPr lang="en-US"/>
          </a:p>
        </p:txBody>
      </p:sp>
      <p:sp>
        <p:nvSpPr>
          <p:cNvPr id="3" name="Text Placeholder 2"/>
          <p:cNvSpPr>
            <a:spLocks noGrp="1"/>
          </p:cNvSpPr>
          <p:nvPr>
            <p:ph type="body" sz="half" idx="1"/>
          </p:nvPr>
        </p:nvSpPr>
        <p:spPr>
          <a:xfrm>
            <a:off x="457200" y="1600200"/>
            <a:ext cx="4038600" cy="4495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495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a:xfrm>
            <a:off x="457200" y="6248400"/>
            <a:ext cx="2133600" cy="457200"/>
          </a:xfrm>
        </p:spPr>
        <p:txBody>
          <a:bodyPr/>
          <a:lstStyle>
            <a:lvl1pPr>
              <a:defRPr/>
            </a:lvl1pPr>
          </a:lstStyle>
          <a:p>
            <a:endParaRPr lang="en-US"/>
          </a:p>
        </p:txBody>
      </p:sp>
      <p:sp>
        <p:nvSpPr>
          <p:cNvPr id="6" name="Footer Placeholder 5"/>
          <p:cNvSpPr>
            <a:spLocks noGrp="1"/>
          </p:cNvSpPr>
          <p:nvPr>
            <p:ph type="ftr" sz="quarter" idx="11"/>
          </p:nvPr>
        </p:nvSpPr>
        <p:spPr>
          <a:xfrm>
            <a:off x="3124200" y="6248400"/>
            <a:ext cx="2895600" cy="457200"/>
          </a:xfrm>
        </p:spPr>
        <p:txBody>
          <a:bodyPr/>
          <a:lstStyle>
            <a:lvl1pPr>
              <a:defRPr/>
            </a:lvl1pPr>
          </a:lstStyle>
          <a:p>
            <a:endParaRPr lang="en-US"/>
          </a:p>
        </p:txBody>
      </p:sp>
      <p:sp>
        <p:nvSpPr>
          <p:cNvPr id="7" name="Slide Number Placeholder 6"/>
          <p:cNvSpPr>
            <a:spLocks noGrp="1"/>
          </p:cNvSpPr>
          <p:nvPr>
            <p:ph type="sldNum" sz="quarter" idx="12"/>
          </p:nvPr>
        </p:nvSpPr>
        <p:spPr>
          <a:xfrm>
            <a:off x="6553200" y="6248400"/>
            <a:ext cx="2133600" cy="457200"/>
          </a:xfrm>
        </p:spPr>
        <p:txBody>
          <a:bodyPr/>
          <a:lstStyle>
            <a:lvl1pPr>
              <a:defRPr/>
            </a:lvl1pPr>
          </a:lstStyle>
          <a:p>
            <a:fld id="{474B8664-6A47-4E15-80CD-790CAF73A09F}" type="slidenum">
              <a:rPr lang="en-US"/>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FE19499C-E0D8-46D3-BC76-8ED1AEDCAAB3}" type="slidenum">
              <a:rPr lang="en-US"/>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endParaRPr lang="en-US"/>
          </a:p>
        </p:txBody>
      </p:sp>
      <p:sp>
        <p:nvSpPr>
          <p:cNvPr id="5" name="Footer Placeholder 4"/>
          <p:cNvSpPr>
            <a:spLocks noGrp="1"/>
          </p:cNvSpPr>
          <p:nvPr>
            <p:ph type="ftr" sz="quarter" idx="11"/>
          </p:nvPr>
        </p:nvSpPr>
        <p:spPr/>
        <p:txBody>
          <a:bodyPr/>
          <a:lstStyle>
            <a:lvl1pPr>
              <a:defRPr/>
            </a:lvl1pPr>
          </a:lstStyle>
          <a:p>
            <a:endParaRPr lang="en-US"/>
          </a:p>
        </p:txBody>
      </p:sp>
      <p:sp>
        <p:nvSpPr>
          <p:cNvPr id="6" name="Slide Number Placeholder 5"/>
          <p:cNvSpPr>
            <a:spLocks noGrp="1"/>
          </p:cNvSpPr>
          <p:nvPr>
            <p:ph type="sldNum" sz="quarter" idx="12"/>
          </p:nvPr>
        </p:nvSpPr>
        <p:spPr/>
        <p:txBody>
          <a:bodyPr/>
          <a:lstStyle>
            <a:lvl1pPr>
              <a:defRPr/>
            </a:lvl1pPr>
          </a:lstStyle>
          <a:p>
            <a:fld id="{D7D54816-FFCD-4FB7-A17D-DD8C02BEC448}" type="slidenum">
              <a:rPr lang="en-US"/>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495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495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9AF4F072-A39E-49E7-9614-C96FD86C8101}" type="slidenum">
              <a:rPr lang="en-US"/>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lvl1pPr>
              <a:defRPr/>
            </a:lvl1pPr>
          </a:lstStyle>
          <a:p>
            <a:endParaRPr lang="en-US"/>
          </a:p>
        </p:txBody>
      </p:sp>
      <p:sp>
        <p:nvSpPr>
          <p:cNvPr id="8" name="Footer Placeholder 7"/>
          <p:cNvSpPr>
            <a:spLocks noGrp="1"/>
          </p:cNvSpPr>
          <p:nvPr>
            <p:ph type="ftr" sz="quarter" idx="11"/>
          </p:nvPr>
        </p:nvSpPr>
        <p:spPr/>
        <p:txBody>
          <a:bodyPr/>
          <a:lstStyle>
            <a:lvl1pPr>
              <a:defRPr/>
            </a:lvl1pPr>
          </a:lstStyle>
          <a:p>
            <a:endParaRPr lang="en-US"/>
          </a:p>
        </p:txBody>
      </p:sp>
      <p:sp>
        <p:nvSpPr>
          <p:cNvPr id="9" name="Slide Number Placeholder 8"/>
          <p:cNvSpPr>
            <a:spLocks noGrp="1"/>
          </p:cNvSpPr>
          <p:nvPr>
            <p:ph type="sldNum" sz="quarter" idx="12"/>
          </p:nvPr>
        </p:nvSpPr>
        <p:spPr/>
        <p:txBody>
          <a:bodyPr/>
          <a:lstStyle>
            <a:lvl1pPr>
              <a:defRPr/>
            </a:lvl1pPr>
          </a:lstStyle>
          <a:p>
            <a:fld id="{1EB4691B-99BE-4D60-B8F3-8656AC755422}" type="slidenum">
              <a:rPr lang="en-US"/>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lvl1pPr>
              <a:defRPr/>
            </a:lvl1pPr>
          </a:lstStyle>
          <a:p>
            <a:endParaRPr lang="en-US"/>
          </a:p>
        </p:txBody>
      </p:sp>
      <p:sp>
        <p:nvSpPr>
          <p:cNvPr id="4" name="Footer Placeholder 3"/>
          <p:cNvSpPr>
            <a:spLocks noGrp="1"/>
          </p:cNvSpPr>
          <p:nvPr>
            <p:ph type="ftr" sz="quarter" idx="11"/>
          </p:nvPr>
        </p:nvSpPr>
        <p:spPr/>
        <p:txBody>
          <a:bodyPr/>
          <a:lstStyle>
            <a:lvl1pPr>
              <a:defRPr/>
            </a:lvl1pPr>
          </a:lstStyle>
          <a:p>
            <a:endParaRPr lang="en-US"/>
          </a:p>
        </p:txBody>
      </p:sp>
      <p:sp>
        <p:nvSpPr>
          <p:cNvPr id="5" name="Slide Number Placeholder 4"/>
          <p:cNvSpPr>
            <a:spLocks noGrp="1"/>
          </p:cNvSpPr>
          <p:nvPr>
            <p:ph type="sldNum" sz="quarter" idx="12"/>
          </p:nvPr>
        </p:nvSpPr>
        <p:spPr/>
        <p:txBody>
          <a:bodyPr/>
          <a:lstStyle>
            <a:lvl1pPr>
              <a:defRPr/>
            </a:lvl1pPr>
          </a:lstStyle>
          <a:p>
            <a:fld id="{42F35C81-D9AE-4CBF-A288-49756B646BE2}" type="slidenum">
              <a:rPr lang="en-US"/>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endParaRPr lang="en-US"/>
          </a:p>
        </p:txBody>
      </p:sp>
      <p:sp>
        <p:nvSpPr>
          <p:cNvPr id="3" name="Footer Placeholder 2"/>
          <p:cNvSpPr>
            <a:spLocks noGrp="1"/>
          </p:cNvSpPr>
          <p:nvPr>
            <p:ph type="ftr" sz="quarter" idx="11"/>
          </p:nvPr>
        </p:nvSpPr>
        <p:spPr/>
        <p:txBody>
          <a:bodyPr/>
          <a:lstStyle>
            <a:lvl1pPr>
              <a:defRPr/>
            </a:lvl1pPr>
          </a:lstStyle>
          <a:p>
            <a:endParaRPr lang="en-US"/>
          </a:p>
        </p:txBody>
      </p:sp>
      <p:sp>
        <p:nvSpPr>
          <p:cNvPr id="4" name="Slide Number Placeholder 3"/>
          <p:cNvSpPr>
            <a:spLocks noGrp="1"/>
          </p:cNvSpPr>
          <p:nvPr>
            <p:ph type="sldNum" sz="quarter" idx="12"/>
          </p:nvPr>
        </p:nvSpPr>
        <p:spPr/>
        <p:txBody>
          <a:bodyPr/>
          <a:lstStyle>
            <a:lvl1pPr>
              <a:defRPr/>
            </a:lvl1pPr>
          </a:lstStyle>
          <a:p>
            <a:fld id="{3CC7D9E9-FAC1-4326-B58F-94E655020971}" type="slidenum">
              <a:rPr lang="en-US"/>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2A5964C8-E71F-48A8-AE97-16143398D4C9}" type="slidenum">
              <a:rPr lang="en-US"/>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lvl1pPr>
              <a:defRPr/>
            </a:lvl1pPr>
          </a:lstStyle>
          <a:p>
            <a:endParaRPr lang="en-US"/>
          </a:p>
        </p:txBody>
      </p:sp>
      <p:sp>
        <p:nvSpPr>
          <p:cNvPr id="6" name="Footer Placeholder 5"/>
          <p:cNvSpPr>
            <a:spLocks noGrp="1"/>
          </p:cNvSpPr>
          <p:nvPr>
            <p:ph type="ftr" sz="quarter" idx="11"/>
          </p:nvPr>
        </p:nvSpPr>
        <p:spPr/>
        <p:txBody>
          <a:bodyPr/>
          <a:lstStyle>
            <a:lvl1pPr>
              <a:defRPr/>
            </a:lvl1pPr>
          </a:lstStyle>
          <a:p>
            <a:endParaRPr lang="en-US"/>
          </a:p>
        </p:txBody>
      </p:sp>
      <p:sp>
        <p:nvSpPr>
          <p:cNvPr id="7" name="Slide Number Placeholder 6"/>
          <p:cNvSpPr>
            <a:spLocks noGrp="1"/>
          </p:cNvSpPr>
          <p:nvPr>
            <p:ph type="sldNum" sz="quarter" idx="12"/>
          </p:nvPr>
        </p:nvSpPr>
        <p:spPr/>
        <p:txBody>
          <a:bodyPr/>
          <a:lstStyle>
            <a:lvl1pPr>
              <a:defRPr/>
            </a:lvl1pPr>
          </a:lstStyle>
          <a:p>
            <a:fld id="{4EA95DE1-778E-45D8-A711-F4A1DB6C0662}" type="slidenum">
              <a:rPr lang="en-US"/>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gradFill rotWithShape="0">
          <a:gsLst>
            <a:gs pos="0">
              <a:schemeClr val="bg1">
                <a:gamma/>
                <a:shade val="46275"/>
                <a:invGamma/>
              </a:schemeClr>
            </a:gs>
            <a:gs pos="100000">
              <a:schemeClr val="bg1"/>
            </a:gs>
          </a:gsLst>
          <a:lin ang="5400000" scaled="1"/>
        </a:gradFill>
        <a:effectLst/>
      </p:bgPr>
    </p:bg>
    <p:spTree>
      <p:nvGrpSpPr>
        <p:cNvPr id="1" name=""/>
        <p:cNvGrpSpPr/>
        <p:nvPr/>
      </p:nvGrpSpPr>
      <p:grpSpPr>
        <a:xfrm>
          <a:off x="0" y="0"/>
          <a:ext cx="0" cy="0"/>
          <a:chOff x="0" y="0"/>
          <a:chExt cx="0" cy="0"/>
        </a:xfrm>
      </p:grpSpPr>
      <p:grpSp>
        <p:nvGrpSpPr>
          <p:cNvPr id="70658" name="Group 2"/>
          <p:cNvGrpSpPr>
            <a:grpSpLocks/>
          </p:cNvGrpSpPr>
          <p:nvPr/>
        </p:nvGrpSpPr>
        <p:grpSpPr bwMode="auto">
          <a:xfrm>
            <a:off x="0" y="0"/>
            <a:ext cx="9144000" cy="6858000"/>
            <a:chOff x="0" y="0"/>
            <a:chExt cx="5760" cy="4320"/>
          </a:xfrm>
        </p:grpSpPr>
        <p:sp>
          <p:nvSpPr>
            <p:cNvPr id="70659" name="Freeform 3"/>
            <p:cNvSpPr>
              <a:spLocks/>
            </p:cNvSpPr>
            <p:nvPr/>
          </p:nvSpPr>
          <p:spPr bwMode="hidden">
            <a:xfrm>
              <a:off x="0" y="3072"/>
              <a:ext cx="5760" cy="1248"/>
            </a:xfrm>
            <a:custGeom>
              <a:avLst/>
              <a:gdLst/>
              <a:ahLst/>
              <a:cxnLst>
                <a:cxn ang="0">
                  <a:pos x="6027" y="2296"/>
                </a:cxn>
                <a:cxn ang="0">
                  <a:pos x="0" y="2296"/>
                </a:cxn>
                <a:cxn ang="0">
                  <a:pos x="0" y="0"/>
                </a:cxn>
                <a:cxn ang="0">
                  <a:pos x="6027" y="0"/>
                </a:cxn>
                <a:cxn ang="0">
                  <a:pos x="6027" y="2296"/>
                </a:cxn>
                <a:cxn ang="0">
                  <a:pos x="6027" y="2296"/>
                </a:cxn>
              </a:cxnLst>
              <a:rect l="0" t="0" r="r" b="b"/>
              <a:pathLst>
                <a:path w="6027" h="2296">
                  <a:moveTo>
                    <a:pt x="6027" y="2296"/>
                  </a:moveTo>
                  <a:lnTo>
                    <a:pt x="0" y="2296"/>
                  </a:lnTo>
                  <a:lnTo>
                    <a:pt x="0" y="0"/>
                  </a:lnTo>
                  <a:lnTo>
                    <a:pt x="6027" y="0"/>
                  </a:lnTo>
                  <a:lnTo>
                    <a:pt x="6027" y="2296"/>
                  </a:lnTo>
                  <a:lnTo>
                    <a:pt x="6027" y="2296"/>
                  </a:lnTo>
                  <a:close/>
                </a:path>
              </a:pathLst>
            </a:custGeom>
            <a:gradFill rotWithShape="0">
              <a:gsLst>
                <a:gs pos="0">
                  <a:schemeClr val="bg1"/>
                </a:gs>
                <a:gs pos="100000">
                  <a:schemeClr val="accent2"/>
                </a:gs>
              </a:gsLst>
              <a:lin ang="5400000" scaled="1"/>
            </a:gradFill>
            <a:ln w="9525">
              <a:noFill/>
              <a:round/>
              <a:headEnd/>
              <a:tailEnd/>
            </a:ln>
          </p:spPr>
          <p:txBody>
            <a:bodyPr/>
            <a:lstStyle/>
            <a:p>
              <a:endParaRPr lang="en-US"/>
            </a:p>
          </p:txBody>
        </p:sp>
        <p:sp>
          <p:nvSpPr>
            <p:cNvPr id="70660" name="Freeform 4"/>
            <p:cNvSpPr>
              <a:spLocks/>
            </p:cNvSpPr>
            <p:nvPr/>
          </p:nvSpPr>
          <p:spPr bwMode="hidden">
            <a:xfrm>
              <a:off x="0" y="0"/>
              <a:ext cx="5760" cy="3072"/>
            </a:xfrm>
            <a:custGeom>
              <a:avLst/>
              <a:gdLst/>
              <a:ahLst/>
              <a:cxnLst>
                <a:cxn ang="0">
                  <a:pos x="6027" y="2296"/>
                </a:cxn>
                <a:cxn ang="0">
                  <a:pos x="0" y="2296"/>
                </a:cxn>
                <a:cxn ang="0">
                  <a:pos x="0" y="0"/>
                </a:cxn>
                <a:cxn ang="0">
                  <a:pos x="6027" y="0"/>
                </a:cxn>
                <a:cxn ang="0">
                  <a:pos x="6027" y="2296"/>
                </a:cxn>
                <a:cxn ang="0">
                  <a:pos x="6027" y="2296"/>
                </a:cxn>
              </a:cxnLst>
              <a:rect l="0" t="0" r="r" b="b"/>
              <a:pathLst>
                <a:path w="6027" h="2296">
                  <a:moveTo>
                    <a:pt x="6027" y="2296"/>
                  </a:moveTo>
                  <a:lnTo>
                    <a:pt x="0" y="2296"/>
                  </a:lnTo>
                  <a:lnTo>
                    <a:pt x="0" y="0"/>
                  </a:lnTo>
                  <a:lnTo>
                    <a:pt x="6027" y="0"/>
                  </a:lnTo>
                  <a:lnTo>
                    <a:pt x="6027" y="2296"/>
                  </a:lnTo>
                  <a:lnTo>
                    <a:pt x="6027" y="2296"/>
                  </a:lnTo>
                  <a:close/>
                </a:path>
              </a:pathLst>
            </a:custGeom>
            <a:gradFill rotWithShape="0">
              <a:gsLst>
                <a:gs pos="0">
                  <a:schemeClr val="bg1">
                    <a:gamma/>
                    <a:shade val="46275"/>
                    <a:invGamma/>
                  </a:schemeClr>
                </a:gs>
                <a:gs pos="100000">
                  <a:schemeClr val="bg1"/>
                </a:gs>
              </a:gsLst>
              <a:lin ang="5400000" scaled="1"/>
            </a:gradFill>
            <a:ln w="9525">
              <a:noFill/>
              <a:round/>
              <a:headEnd/>
              <a:tailEnd/>
            </a:ln>
          </p:spPr>
          <p:txBody>
            <a:bodyPr/>
            <a:lstStyle/>
            <a:p>
              <a:endParaRPr lang="en-US"/>
            </a:p>
          </p:txBody>
        </p:sp>
      </p:grpSp>
      <p:sp>
        <p:nvSpPr>
          <p:cNvPr id="70661" name="Freeform 5"/>
          <p:cNvSpPr>
            <a:spLocks/>
          </p:cNvSpPr>
          <p:nvPr/>
        </p:nvSpPr>
        <p:spPr bwMode="hidden">
          <a:xfrm>
            <a:off x="6248400" y="6262688"/>
            <a:ext cx="2895600" cy="609600"/>
          </a:xfrm>
          <a:custGeom>
            <a:avLst/>
            <a:gdLst/>
            <a:ahLst/>
            <a:cxnLst>
              <a:cxn ang="0">
                <a:pos x="5748" y="246"/>
              </a:cxn>
              <a:cxn ang="0">
                <a:pos x="0" y="246"/>
              </a:cxn>
              <a:cxn ang="0">
                <a:pos x="0" y="0"/>
              </a:cxn>
              <a:cxn ang="0">
                <a:pos x="5748" y="0"/>
              </a:cxn>
              <a:cxn ang="0">
                <a:pos x="5748" y="246"/>
              </a:cxn>
              <a:cxn ang="0">
                <a:pos x="5748" y="246"/>
              </a:cxn>
            </a:cxnLst>
            <a:rect l="0" t="0" r="r" b="b"/>
            <a:pathLst>
              <a:path w="5748" h="246">
                <a:moveTo>
                  <a:pt x="5748" y="246"/>
                </a:moveTo>
                <a:lnTo>
                  <a:pt x="0" y="246"/>
                </a:lnTo>
                <a:lnTo>
                  <a:pt x="0" y="0"/>
                </a:lnTo>
                <a:lnTo>
                  <a:pt x="5748" y="0"/>
                </a:lnTo>
                <a:lnTo>
                  <a:pt x="5748" y="246"/>
                </a:lnTo>
                <a:lnTo>
                  <a:pt x="5748" y="246"/>
                </a:lnTo>
                <a:close/>
              </a:path>
            </a:pathLst>
          </a:custGeom>
          <a:gradFill rotWithShape="0">
            <a:gsLst>
              <a:gs pos="0">
                <a:schemeClr val="bg1"/>
              </a:gs>
              <a:gs pos="100000">
                <a:schemeClr val="hlink"/>
              </a:gs>
            </a:gsLst>
            <a:lin ang="18900000" scaled="1"/>
          </a:gradFill>
          <a:ln w="9525">
            <a:noFill/>
            <a:round/>
            <a:headEnd/>
            <a:tailEnd/>
          </a:ln>
        </p:spPr>
        <p:txBody>
          <a:bodyPr/>
          <a:lstStyle/>
          <a:p>
            <a:endParaRPr lang="en-US"/>
          </a:p>
        </p:txBody>
      </p:sp>
      <p:grpSp>
        <p:nvGrpSpPr>
          <p:cNvPr id="70662" name="Group 6"/>
          <p:cNvGrpSpPr>
            <a:grpSpLocks/>
          </p:cNvGrpSpPr>
          <p:nvPr/>
        </p:nvGrpSpPr>
        <p:grpSpPr bwMode="auto">
          <a:xfrm>
            <a:off x="0" y="6019800"/>
            <a:ext cx="7848600" cy="857250"/>
            <a:chOff x="0" y="3792"/>
            <a:chExt cx="4944" cy="540"/>
          </a:xfrm>
        </p:grpSpPr>
        <p:sp>
          <p:nvSpPr>
            <p:cNvPr id="70663" name="Freeform 7"/>
            <p:cNvSpPr>
              <a:spLocks/>
            </p:cNvSpPr>
            <p:nvPr userDrawn="1"/>
          </p:nvSpPr>
          <p:spPr bwMode="ltGray">
            <a:xfrm>
              <a:off x="1488" y="3792"/>
              <a:ext cx="3240" cy="536"/>
            </a:xfrm>
            <a:custGeom>
              <a:avLst/>
              <a:gdLst/>
              <a:ahLst/>
              <a:cxnLst>
                <a:cxn ang="0">
                  <a:pos x="3132" y="469"/>
                </a:cxn>
                <a:cxn ang="0">
                  <a:pos x="2995" y="395"/>
                </a:cxn>
                <a:cxn ang="0">
                  <a:pos x="2911" y="375"/>
                </a:cxn>
                <a:cxn ang="0">
                  <a:pos x="2678" y="228"/>
                </a:cxn>
                <a:cxn ang="0">
                  <a:pos x="2553" y="74"/>
                </a:cxn>
                <a:cxn ang="0">
                  <a:pos x="2457" y="7"/>
                </a:cxn>
                <a:cxn ang="0">
                  <a:pos x="2403" y="47"/>
                </a:cxn>
                <a:cxn ang="0">
                  <a:pos x="2289" y="74"/>
                </a:cxn>
                <a:cxn ang="0">
                  <a:pos x="2134" y="74"/>
                </a:cxn>
                <a:cxn ang="0">
                  <a:pos x="2044" y="128"/>
                </a:cxn>
                <a:cxn ang="0">
                  <a:pos x="1775" y="222"/>
                </a:cxn>
                <a:cxn ang="0">
                  <a:pos x="1602" y="181"/>
                </a:cxn>
                <a:cxn ang="0">
                  <a:pos x="1560" y="101"/>
                </a:cxn>
                <a:cxn ang="0">
                  <a:pos x="1542" y="87"/>
                </a:cxn>
                <a:cxn ang="0">
                  <a:pos x="1446" y="60"/>
                </a:cxn>
                <a:cxn ang="0">
                  <a:pos x="1375" y="74"/>
                </a:cxn>
                <a:cxn ang="0">
                  <a:pos x="1309" y="87"/>
                </a:cxn>
                <a:cxn ang="0">
                  <a:pos x="1243" y="13"/>
                </a:cxn>
                <a:cxn ang="0">
                  <a:pos x="1225" y="0"/>
                </a:cxn>
                <a:cxn ang="0">
                  <a:pos x="1189" y="0"/>
                </a:cxn>
                <a:cxn ang="0">
                  <a:pos x="1106" y="34"/>
                </a:cxn>
                <a:cxn ang="0">
                  <a:pos x="1106" y="34"/>
                </a:cxn>
                <a:cxn ang="0">
                  <a:pos x="1094" y="40"/>
                </a:cxn>
                <a:cxn ang="0">
                  <a:pos x="1070" y="54"/>
                </a:cxn>
                <a:cxn ang="0">
                  <a:pos x="1034" y="74"/>
                </a:cxn>
                <a:cxn ang="0">
                  <a:pos x="1004" y="74"/>
                </a:cxn>
                <a:cxn ang="0">
                  <a:pos x="986" y="74"/>
                </a:cxn>
                <a:cxn ang="0">
                  <a:pos x="956" y="81"/>
                </a:cxn>
                <a:cxn ang="0">
                  <a:pos x="920" y="94"/>
                </a:cxn>
                <a:cxn ang="0">
                  <a:pos x="884" y="107"/>
                </a:cxn>
                <a:cxn ang="0">
                  <a:pos x="843" y="128"/>
                </a:cxn>
                <a:cxn ang="0">
                  <a:pos x="813" y="141"/>
                </a:cxn>
                <a:cxn ang="0">
                  <a:pos x="789" y="148"/>
                </a:cxn>
                <a:cxn ang="0">
                  <a:pos x="783" y="154"/>
                </a:cxn>
                <a:cxn ang="0">
                  <a:pos x="556" y="228"/>
                </a:cxn>
                <a:cxn ang="0">
                  <a:pos x="394" y="294"/>
                </a:cxn>
                <a:cxn ang="0">
                  <a:pos x="107" y="462"/>
                </a:cxn>
                <a:cxn ang="0">
                  <a:pos x="0" y="536"/>
                </a:cxn>
                <a:cxn ang="0">
                  <a:pos x="3240" y="536"/>
                </a:cxn>
                <a:cxn ang="0">
                  <a:pos x="3132" y="469"/>
                </a:cxn>
                <a:cxn ang="0">
                  <a:pos x="3132" y="469"/>
                </a:cxn>
              </a:cxnLst>
              <a:rect l="0" t="0" r="r" b="b"/>
              <a:pathLst>
                <a:path w="3240" h="536">
                  <a:moveTo>
                    <a:pt x="3132" y="469"/>
                  </a:moveTo>
                  <a:lnTo>
                    <a:pt x="2995" y="395"/>
                  </a:lnTo>
                  <a:lnTo>
                    <a:pt x="2911" y="375"/>
                  </a:lnTo>
                  <a:lnTo>
                    <a:pt x="2678" y="228"/>
                  </a:lnTo>
                  <a:lnTo>
                    <a:pt x="2553" y="74"/>
                  </a:lnTo>
                  <a:lnTo>
                    <a:pt x="2457" y="7"/>
                  </a:lnTo>
                  <a:lnTo>
                    <a:pt x="2403" y="47"/>
                  </a:lnTo>
                  <a:lnTo>
                    <a:pt x="2289" y="74"/>
                  </a:lnTo>
                  <a:lnTo>
                    <a:pt x="2134" y="74"/>
                  </a:lnTo>
                  <a:lnTo>
                    <a:pt x="2044" y="128"/>
                  </a:lnTo>
                  <a:lnTo>
                    <a:pt x="1775" y="222"/>
                  </a:lnTo>
                  <a:lnTo>
                    <a:pt x="1602" y="181"/>
                  </a:lnTo>
                  <a:lnTo>
                    <a:pt x="1560" y="101"/>
                  </a:lnTo>
                  <a:lnTo>
                    <a:pt x="1542" y="87"/>
                  </a:lnTo>
                  <a:lnTo>
                    <a:pt x="1446" y="60"/>
                  </a:lnTo>
                  <a:lnTo>
                    <a:pt x="1375" y="74"/>
                  </a:lnTo>
                  <a:lnTo>
                    <a:pt x="1309" y="87"/>
                  </a:lnTo>
                  <a:lnTo>
                    <a:pt x="1243" y="13"/>
                  </a:lnTo>
                  <a:lnTo>
                    <a:pt x="1225" y="0"/>
                  </a:lnTo>
                  <a:lnTo>
                    <a:pt x="1189" y="0"/>
                  </a:lnTo>
                  <a:lnTo>
                    <a:pt x="1106" y="34"/>
                  </a:lnTo>
                  <a:lnTo>
                    <a:pt x="1106" y="34"/>
                  </a:lnTo>
                  <a:lnTo>
                    <a:pt x="1094" y="40"/>
                  </a:lnTo>
                  <a:lnTo>
                    <a:pt x="1070" y="54"/>
                  </a:lnTo>
                  <a:lnTo>
                    <a:pt x="1034" y="74"/>
                  </a:lnTo>
                  <a:lnTo>
                    <a:pt x="1004" y="74"/>
                  </a:lnTo>
                  <a:lnTo>
                    <a:pt x="986" y="74"/>
                  </a:lnTo>
                  <a:lnTo>
                    <a:pt x="956" y="81"/>
                  </a:lnTo>
                  <a:lnTo>
                    <a:pt x="920" y="94"/>
                  </a:lnTo>
                  <a:lnTo>
                    <a:pt x="884" y="107"/>
                  </a:lnTo>
                  <a:lnTo>
                    <a:pt x="843" y="128"/>
                  </a:lnTo>
                  <a:lnTo>
                    <a:pt x="813" y="141"/>
                  </a:lnTo>
                  <a:lnTo>
                    <a:pt x="789" y="148"/>
                  </a:lnTo>
                  <a:lnTo>
                    <a:pt x="783" y="154"/>
                  </a:lnTo>
                  <a:lnTo>
                    <a:pt x="556" y="228"/>
                  </a:lnTo>
                  <a:lnTo>
                    <a:pt x="394" y="294"/>
                  </a:lnTo>
                  <a:lnTo>
                    <a:pt x="107" y="462"/>
                  </a:lnTo>
                  <a:lnTo>
                    <a:pt x="0" y="536"/>
                  </a:lnTo>
                  <a:lnTo>
                    <a:pt x="3240" y="536"/>
                  </a:lnTo>
                  <a:lnTo>
                    <a:pt x="3132" y="469"/>
                  </a:lnTo>
                  <a:lnTo>
                    <a:pt x="3132" y="469"/>
                  </a:lnTo>
                  <a:close/>
                </a:path>
              </a:pathLst>
            </a:custGeom>
            <a:gradFill rotWithShape="0">
              <a:gsLst>
                <a:gs pos="0">
                  <a:schemeClr val="bg2">
                    <a:gamma/>
                    <a:tint val="66667"/>
                    <a:invGamma/>
                  </a:schemeClr>
                </a:gs>
                <a:gs pos="100000">
                  <a:schemeClr val="bg2"/>
                </a:gs>
              </a:gsLst>
              <a:lin ang="5400000" scaled="1"/>
            </a:gradFill>
            <a:ln w="9525">
              <a:noFill/>
              <a:round/>
              <a:headEnd/>
              <a:tailEnd/>
            </a:ln>
          </p:spPr>
          <p:txBody>
            <a:bodyPr/>
            <a:lstStyle/>
            <a:p>
              <a:endParaRPr lang="en-US"/>
            </a:p>
          </p:txBody>
        </p:sp>
        <p:grpSp>
          <p:nvGrpSpPr>
            <p:cNvPr id="70664" name="Group 8"/>
            <p:cNvGrpSpPr>
              <a:grpSpLocks/>
            </p:cNvGrpSpPr>
            <p:nvPr userDrawn="1"/>
          </p:nvGrpSpPr>
          <p:grpSpPr bwMode="auto">
            <a:xfrm>
              <a:off x="2486" y="3792"/>
              <a:ext cx="2458" cy="540"/>
              <a:chOff x="2486" y="3792"/>
              <a:chExt cx="2458" cy="540"/>
            </a:xfrm>
          </p:grpSpPr>
          <p:sp>
            <p:nvSpPr>
              <p:cNvPr id="70665" name="Freeform 9"/>
              <p:cNvSpPr>
                <a:spLocks/>
              </p:cNvSpPr>
              <p:nvPr userDrawn="1"/>
            </p:nvSpPr>
            <p:spPr bwMode="ltGray">
              <a:xfrm>
                <a:off x="3948" y="3799"/>
                <a:ext cx="996" cy="533"/>
              </a:xfrm>
              <a:custGeom>
                <a:avLst/>
                <a:gdLst/>
                <a:ahLst/>
                <a:cxnLst>
                  <a:cxn ang="0">
                    <a:pos x="636" y="373"/>
                  </a:cxn>
                  <a:cxn ang="0">
                    <a:pos x="495" y="370"/>
                  </a:cxn>
                  <a:cxn ang="0">
                    <a:pos x="280" y="249"/>
                  </a:cxn>
                  <a:cxn ang="0">
                    <a:pos x="127" y="66"/>
                  </a:cxn>
                  <a:cxn ang="0">
                    <a:pos x="0" y="0"/>
                  </a:cxn>
                  <a:cxn ang="0">
                    <a:pos x="22" y="26"/>
                  </a:cxn>
                  <a:cxn ang="0">
                    <a:pos x="0" y="65"/>
                  </a:cxn>
                  <a:cxn ang="0">
                    <a:pos x="30" y="119"/>
                  </a:cxn>
                  <a:cxn ang="0">
                    <a:pos x="75" y="243"/>
                  </a:cxn>
                  <a:cxn ang="0">
                    <a:pos x="45" y="422"/>
                  </a:cxn>
                  <a:cxn ang="0">
                    <a:pos x="200" y="329"/>
                  </a:cxn>
                  <a:cxn ang="0">
                    <a:pos x="612" y="533"/>
                  </a:cxn>
                  <a:cxn ang="0">
                    <a:pos x="996" y="529"/>
                  </a:cxn>
                  <a:cxn ang="0">
                    <a:pos x="828" y="473"/>
                  </a:cxn>
                  <a:cxn ang="0">
                    <a:pos x="636" y="373"/>
                  </a:cxn>
                </a:cxnLst>
                <a:rect l="0" t="0" r="r" b="b"/>
                <a:pathLst>
                  <a:path w="996" h="533">
                    <a:moveTo>
                      <a:pt x="636" y="373"/>
                    </a:moveTo>
                    <a:lnTo>
                      <a:pt x="495" y="370"/>
                    </a:lnTo>
                    <a:lnTo>
                      <a:pt x="280" y="249"/>
                    </a:lnTo>
                    <a:lnTo>
                      <a:pt x="127" y="66"/>
                    </a:lnTo>
                    <a:lnTo>
                      <a:pt x="0" y="0"/>
                    </a:lnTo>
                    <a:lnTo>
                      <a:pt x="22" y="26"/>
                    </a:lnTo>
                    <a:lnTo>
                      <a:pt x="0" y="65"/>
                    </a:lnTo>
                    <a:lnTo>
                      <a:pt x="30" y="119"/>
                    </a:lnTo>
                    <a:lnTo>
                      <a:pt x="75" y="243"/>
                    </a:lnTo>
                    <a:lnTo>
                      <a:pt x="45" y="422"/>
                    </a:lnTo>
                    <a:lnTo>
                      <a:pt x="200" y="329"/>
                    </a:lnTo>
                    <a:lnTo>
                      <a:pt x="612" y="533"/>
                    </a:lnTo>
                    <a:lnTo>
                      <a:pt x="996" y="529"/>
                    </a:lnTo>
                    <a:lnTo>
                      <a:pt x="828" y="473"/>
                    </a:lnTo>
                    <a:lnTo>
                      <a:pt x="636" y="373"/>
                    </a:lnTo>
                    <a:close/>
                  </a:path>
                </a:pathLst>
              </a:custGeom>
              <a:solidFill>
                <a:schemeClr val="bg2"/>
              </a:solidFill>
              <a:ln w="9525">
                <a:noFill/>
                <a:round/>
                <a:headEnd/>
                <a:tailEnd/>
              </a:ln>
            </p:spPr>
            <p:txBody>
              <a:bodyPr/>
              <a:lstStyle/>
              <a:p>
                <a:endParaRPr lang="en-US"/>
              </a:p>
            </p:txBody>
          </p:sp>
          <p:sp>
            <p:nvSpPr>
              <p:cNvPr id="70666" name="Freeform 10"/>
              <p:cNvSpPr>
                <a:spLocks/>
              </p:cNvSpPr>
              <p:nvPr userDrawn="1"/>
            </p:nvSpPr>
            <p:spPr bwMode="ltGray">
              <a:xfrm>
                <a:off x="2677" y="3792"/>
                <a:ext cx="186" cy="395"/>
              </a:xfrm>
              <a:custGeom>
                <a:avLst/>
                <a:gdLst/>
                <a:ahLst/>
                <a:cxnLst>
                  <a:cxn ang="0">
                    <a:pos x="36" y="0"/>
                  </a:cxn>
                  <a:cxn ang="0">
                    <a:pos x="54" y="18"/>
                  </a:cxn>
                  <a:cxn ang="0">
                    <a:pos x="24" y="30"/>
                  </a:cxn>
                  <a:cxn ang="0">
                    <a:pos x="18" y="66"/>
                  </a:cxn>
                  <a:cxn ang="0">
                    <a:pos x="42" y="114"/>
                  </a:cxn>
                  <a:cxn ang="0">
                    <a:pos x="48" y="162"/>
                  </a:cxn>
                  <a:cxn ang="0">
                    <a:pos x="0" y="353"/>
                  </a:cxn>
                  <a:cxn ang="0">
                    <a:pos x="54" y="233"/>
                  </a:cxn>
                  <a:cxn ang="0">
                    <a:pos x="84" y="216"/>
                  </a:cxn>
                  <a:cxn ang="0">
                    <a:pos x="126" y="126"/>
                  </a:cxn>
                  <a:cxn ang="0">
                    <a:pos x="144" y="120"/>
                  </a:cxn>
                  <a:cxn ang="0">
                    <a:pos x="144" y="90"/>
                  </a:cxn>
                  <a:cxn ang="0">
                    <a:pos x="186" y="66"/>
                  </a:cxn>
                  <a:cxn ang="0">
                    <a:pos x="162" y="60"/>
                  </a:cxn>
                  <a:cxn ang="0">
                    <a:pos x="36" y="0"/>
                  </a:cxn>
                  <a:cxn ang="0">
                    <a:pos x="36" y="0"/>
                  </a:cxn>
                </a:cxnLst>
                <a:rect l="0" t="0" r="r" b="b"/>
                <a:pathLst>
                  <a:path w="186" h="353">
                    <a:moveTo>
                      <a:pt x="36" y="0"/>
                    </a:moveTo>
                    <a:lnTo>
                      <a:pt x="54" y="18"/>
                    </a:lnTo>
                    <a:lnTo>
                      <a:pt x="24" y="30"/>
                    </a:lnTo>
                    <a:lnTo>
                      <a:pt x="18" y="66"/>
                    </a:lnTo>
                    <a:lnTo>
                      <a:pt x="42" y="114"/>
                    </a:lnTo>
                    <a:lnTo>
                      <a:pt x="48" y="162"/>
                    </a:lnTo>
                    <a:lnTo>
                      <a:pt x="0" y="353"/>
                    </a:lnTo>
                    <a:lnTo>
                      <a:pt x="54" y="233"/>
                    </a:lnTo>
                    <a:lnTo>
                      <a:pt x="84" y="216"/>
                    </a:lnTo>
                    <a:lnTo>
                      <a:pt x="126" y="126"/>
                    </a:lnTo>
                    <a:lnTo>
                      <a:pt x="144" y="120"/>
                    </a:lnTo>
                    <a:lnTo>
                      <a:pt x="144" y="90"/>
                    </a:lnTo>
                    <a:lnTo>
                      <a:pt x="186" y="66"/>
                    </a:lnTo>
                    <a:lnTo>
                      <a:pt x="162" y="60"/>
                    </a:lnTo>
                    <a:lnTo>
                      <a:pt x="36" y="0"/>
                    </a:lnTo>
                    <a:lnTo>
                      <a:pt x="36" y="0"/>
                    </a:lnTo>
                    <a:close/>
                  </a:path>
                </a:pathLst>
              </a:custGeom>
              <a:solidFill>
                <a:schemeClr val="bg2"/>
              </a:solidFill>
              <a:ln w="9525">
                <a:noFill/>
                <a:round/>
                <a:headEnd/>
                <a:tailEnd/>
              </a:ln>
            </p:spPr>
            <p:txBody>
              <a:bodyPr/>
              <a:lstStyle/>
              <a:p>
                <a:endParaRPr lang="en-US"/>
              </a:p>
            </p:txBody>
          </p:sp>
          <p:sp>
            <p:nvSpPr>
              <p:cNvPr id="70667" name="Freeform 11"/>
              <p:cNvSpPr>
                <a:spLocks/>
              </p:cNvSpPr>
              <p:nvPr userDrawn="1"/>
            </p:nvSpPr>
            <p:spPr bwMode="ltGray">
              <a:xfrm>
                <a:off x="3030" y="3893"/>
                <a:ext cx="378" cy="271"/>
              </a:xfrm>
              <a:custGeom>
                <a:avLst/>
                <a:gdLst/>
                <a:ahLst/>
                <a:cxnLst>
                  <a:cxn ang="0">
                    <a:pos x="18" y="0"/>
                  </a:cxn>
                  <a:cxn ang="0">
                    <a:pos x="12" y="13"/>
                  </a:cxn>
                  <a:cxn ang="0">
                    <a:pos x="0" y="40"/>
                  </a:cxn>
                  <a:cxn ang="0">
                    <a:pos x="60" y="121"/>
                  </a:cxn>
                  <a:cxn ang="0">
                    <a:pos x="310" y="271"/>
                  </a:cxn>
                  <a:cxn ang="0">
                    <a:pos x="290" y="139"/>
                  </a:cxn>
                  <a:cxn ang="0">
                    <a:pos x="378" y="76"/>
                  </a:cxn>
                  <a:cxn ang="0">
                    <a:pos x="251" y="94"/>
                  </a:cxn>
                  <a:cxn ang="0">
                    <a:pos x="90" y="54"/>
                  </a:cxn>
                  <a:cxn ang="0">
                    <a:pos x="18" y="0"/>
                  </a:cxn>
                  <a:cxn ang="0">
                    <a:pos x="18" y="0"/>
                  </a:cxn>
                </a:cxnLst>
                <a:rect l="0" t="0" r="r" b="b"/>
                <a:pathLst>
                  <a:path w="378" h="271">
                    <a:moveTo>
                      <a:pt x="18" y="0"/>
                    </a:moveTo>
                    <a:lnTo>
                      <a:pt x="12" y="13"/>
                    </a:lnTo>
                    <a:lnTo>
                      <a:pt x="0" y="40"/>
                    </a:lnTo>
                    <a:lnTo>
                      <a:pt x="60" y="121"/>
                    </a:lnTo>
                    <a:lnTo>
                      <a:pt x="310" y="271"/>
                    </a:lnTo>
                    <a:lnTo>
                      <a:pt x="290" y="139"/>
                    </a:lnTo>
                    <a:lnTo>
                      <a:pt x="378" y="76"/>
                    </a:lnTo>
                    <a:lnTo>
                      <a:pt x="251" y="94"/>
                    </a:lnTo>
                    <a:lnTo>
                      <a:pt x="90" y="54"/>
                    </a:lnTo>
                    <a:lnTo>
                      <a:pt x="18" y="0"/>
                    </a:lnTo>
                    <a:lnTo>
                      <a:pt x="18" y="0"/>
                    </a:lnTo>
                    <a:close/>
                  </a:path>
                </a:pathLst>
              </a:custGeom>
              <a:solidFill>
                <a:schemeClr val="bg2"/>
              </a:solidFill>
              <a:ln w="9525">
                <a:noFill/>
                <a:round/>
                <a:headEnd/>
                <a:tailEnd/>
              </a:ln>
            </p:spPr>
            <p:txBody>
              <a:bodyPr/>
              <a:lstStyle/>
              <a:p>
                <a:endParaRPr lang="en-US"/>
              </a:p>
            </p:txBody>
          </p:sp>
          <p:sp>
            <p:nvSpPr>
              <p:cNvPr id="70668" name="Freeform 12"/>
              <p:cNvSpPr>
                <a:spLocks/>
              </p:cNvSpPr>
              <p:nvPr userDrawn="1"/>
            </p:nvSpPr>
            <p:spPr bwMode="ltGray">
              <a:xfrm>
                <a:off x="3628" y="3866"/>
                <a:ext cx="155" cy="74"/>
              </a:xfrm>
              <a:custGeom>
                <a:avLst/>
                <a:gdLst/>
                <a:ahLst/>
                <a:cxnLst>
                  <a:cxn ang="0">
                    <a:pos x="114" y="0"/>
                  </a:cxn>
                  <a:cxn ang="0">
                    <a:pos x="0" y="0"/>
                  </a:cxn>
                  <a:cxn ang="0">
                    <a:pos x="0" y="0"/>
                  </a:cxn>
                  <a:cxn ang="0">
                    <a:pos x="6" y="6"/>
                  </a:cxn>
                  <a:cxn ang="0">
                    <a:pos x="6" y="18"/>
                  </a:cxn>
                  <a:cxn ang="0">
                    <a:pos x="0" y="24"/>
                  </a:cxn>
                  <a:cxn ang="0">
                    <a:pos x="78" y="60"/>
                  </a:cxn>
                  <a:cxn ang="0">
                    <a:pos x="96" y="42"/>
                  </a:cxn>
                  <a:cxn ang="0">
                    <a:pos x="155" y="66"/>
                  </a:cxn>
                  <a:cxn ang="0">
                    <a:pos x="126" y="24"/>
                  </a:cxn>
                  <a:cxn ang="0">
                    <a:pos x="149" y="0"/>
                  </a:cxn>
                  <a:cxn ang="0">
                    <a:pos x="114" y="0"/>
                  </a:cxn>
                  <a:cxn ang="0">
                    <a:pos x="114" y="0"/>
                  </a:cxn>
                </a:cxnLst>
                <a:rect l="0" t="0" r="r" b="b"/>
                <a:pathLst>
                  <a:path w="155" h="66">
                    <a:moveTo>
                      <a:pt x="114" y="0"/>
                    </a:moveTo>
                    <a:lnTo>
                      <a:pt x="0" y="0"/>
                    </a:lnTo>
                    <a:lnTo>
                      <a:pt x="0" y="0"/>
                    </a:lnTo>
                    <a:lnTo>
                      <a:pt x="6" y="6"/>
                    </a:lnTo>
                    <a:lnTo>
                      <a:pt x="6" y="18"/>
                    </a:lnTo>
                    <a:lnTo>
                      <a:pt x="0" y="24"/>
                    </a:lnTo>
                    <a:lnTo>
                      <a:pt x="78" y="60"/>
                    </a:lnTo>
                    <a:lnTo>
                      <a:pt x="96" y="42"/>
                    </a:lnTo>
                    <a:lnTo>
                      <a:pt x="155" y="66"/>
                    </a:lnTo>
                    <a:lnTo>
                      <a:pt x="126" y="24"/>
                    </a:lnTo>
                    <a:lnTo>
                      <a:pt x="149" y="0"/>
                    </a:lnTo>
                    <a:lnTo>
                      <a:pt x="114" y="0"/>
                    </a:lnTo>
                    <a:lnTo>
                      <a:pt x="114" y="0"/>
                    </a:lnTo>
                    <a:close/>
                  </a:path>
                </a:pathLst>
              </a:custGeom>
              <a:solidFill>
                <a:schemeClr val="bg2"/>
              </a:solidFill>
              <a:ln w="9525">
                <a:noFill/>
                <a:round/>
                <a:headEnd/>
                <a:tailEnd/>
              </a:ln>
            </p:spPr>
            <p:txBody>
              <a:bodyPr/>
              <a:lstStyle/>
              <a:p>
                <a:endParaRPr lang="en-US"/>
              </a:p>
            </p:txBody>
          </p:sp>
          <p:sp>
            <p:nvSpPr>
              <p:cNvPr id="70669" name="Freeform 13"/>
              <p:cNvSpPr>
                <a:spLocks/>
              </p:cNvSpPr>
              <p:nvPr userDrawn="1"/>
            </p:nvSpPr>
            <p:spPr bwMode="ltGray">
              <a:xfrm>
                <a:off x="2486" y="3859"/>
                <a:ext cx="42" cy="81"/>
              </a:xfrm>
              <a:custGeom>
                <a:avLst/>
                <a:gdLst/>
                <a:ahLst/>
                <a:cxnLst>
                  <a:cxn ang="0">
                    <a:pos x="6" y="36"/>
                  </a:cxn>
                  <a:cxn ang="0">
                    <a:pos x="0" y="18"/>
                  </a:cxn>
                  <a:cxn ang="0">
                    <a:pos x="12" y="6"/>
                  </a:cxn>
                  <a:cxn ang="0">
                    <a:pos x="0" y="6"/>
                  </a:cxn>
                  <a:cxn ang="0">
                    <a:pos x="12" y="6"/>
                  </a:cxn>
                  <a:cxn ang="0">
                    <a:pos x="24" y="6"/>
                  </a:cxn>
                  <a:cxn ang="0">
                    <a:pos x="36" y="6"/>
                  </a:cxn>
                  <a:cxn ang="0">
                    <a:pos x="42" y="0"/>
                  </a:cxn>
                  <a:cxn ang="0">
                    <a:pos x="30" y="18"/>
                  </a:cxn>
                  <a:cxn ang="0">
                    <a:pos x="42" y="48"/>
                  </a:cxn>
                  <a:cxn ang="0">
                    <a:pos x="12" y="72"/>
                  </a:cxn>
                  <a:cxn ang="0">
                    <a:pos x="6" y="36"/>
                  </a:cxn>
                  <a:cxn ang="0">
                    <a:pos x="6" y="36"/>
                  </a:cxn>
                </a:cxnLst>
                <a:rect l="0" t="0" r="r" b="b"/>
                <a:pathLst>
                  <a:path w="42" h="72">
                    <a:moveTo>
                      <a:pt x="6" y="36"/>
                    </a:moveTo>
                    <a:lnTo>
                      <a:pt x="0" y="18"/>
                    </a:lnTo>
                    <a:lnTo>
                      <a:pt x="12" y="6"/>
                    </a:lnTo>
                    <a:lnTo>
                      <a:pt x="0" y="6"/>
                    </a:lnTo>
                    <a:lnTo>
                      <a:pt x="12" y="6"/>
                    </a:lnTo>
                    <a:lnTo>
                      <a:pt x="24" y="6"/>
                    </a:lnTo>
                    <a:lnTo>
                      <a:pt x="36" y="6"/>
                    </a:lnTo>
                    <a:lnTo>
                      <a:pt x="42" y="0"/>
                    </a:lnTo>
                    <a:lnTo>
                      <a:pt x="30" y="18"/>
                    </a:lnTo>
                    <a:lnTo>
                      <a:pt x="42" y="48"/>
                    </a:lnTo>
                    <a:lnTo>
                      <a:pt x="12" y="72"/>
                    </a:lnTo>
                    <a:lnTo>
                      <a:pt x="6" y="36"/>
                    </a:lnTo>
                    <a:lnTo>
                      <a:pt x="6" y="36"/>
                    </a:lnTo>
                    <a:close/>
                  </a:path>
                </a:pathLst>
              </a:custGeom>
              <a:solidFill>
                <a:schemeClr val="bg2"/>
              </a:solidFill>
              <a:ln w="9525">
                <a:noFill/>
                <a:round/>
                <a:headEnd/>
                <a:tailEnd/>
              </a:ln>
            </p:spPr>
            <p:txBody>
              <a:bodyPr/>
              <a:lstStyle/>
              <a:p>
                <a:endParaRPr lang="en-US"/>
              </a:p>
            </p:txBody>
          </p:sp>
        </p:grpSp>
        <p:sp>
          <p:nvSpPr>
            <p:cNvPr id="70670" name="Freeform 14"/>
            <p:cNvSpPr>
              <a:spLocks/>
            </p:cNvSpPr>
            <p:nvPr userDrawn="1"/>
          </p:nvSpPr>
          <p:spPr bwMode="ltGray">
            <a:xfrm>
              <a:off x="0" y="3792"/>
              <a:ext cx="3976" cy="535"/>
            </a:xfrm>
            <a:custGeom>
              <a:avLst/>
              <a:gdLst/>
              <a:ahLst/>
              <a:cxnLst>
                <a:cxn ang="0">
                  <a:pos x="3976" y="527"/>
                </a:cxn>
                <a:cxn ang="0">
                  <a:pos x="3970" y="527"/>
                </a:cxn>
                <a:cxn ang="0">
                  <a:pos x="3844" y="509"/>
                </a:cxn>
                <a:cxn ang="0">
                  <a:pos x="2487" y="305"/>
                </a:cxn>
                <a:cxn ang="0">
                  <a:pos x="2039" y="36"/>
                </a:cxn>
                <a:cxn ang="0">
                  <a:pos x="1907" y="24"/>
                </a:cxn>
                <a:cxn ang="0">
                  <a:pos x="1883" y="54"/>
                </a:cxn>
                <a:cxn ang="0">
                  <a:pos x="1859" y="54"/>
                </a:cxn>
                <a:cxn ang="0">
                  <a:pos x="1830" y="30"/>
                </a:cxn>
                <a:cxn ang="0">
                  <a:pos x="1704" y="102"/>
                </a:cxn>
                <a:cxn ang="0">
                  <a:pos x="1608" y="126"/>
                </a:cxn>
                <a:cxn ang="0">
                  <a:pos x="1561" y="132"/>
                </a:cxn>
                <a:cxn ang="0">
                  <a:pos x="1495" y="102"/>
                </a:cxn>
                <a:cxn ang="0">
                  <a:pos x="1357" y="126"/>
                </a:cxn>
                <a:cxn ang="0">
                  <a:pos x="1285" y="24"/>
                </a:cxn>
                <a:cxn ang="0">
                  <a:pos x="1280" y="18"/>
                </a:cxn>
                <a:cxn ang="0">
                  <a:pos x="1262" y="12"/>
                </a:cxn>
                <a:cxn ang="0">
                  <a:pos x="1238" y="6"/>
                </a:cxn>
                <a:cxn ang="0">
                  <a:pos x="1220" y="0"/>
                </a:cxn>
                <a:cxn ang="0">
                  <a:pos x="1196" y="0"/>
                </a:cxn>
                <a:cxn ang="0">
                  <a:pos x="1166" y="0"/>
                </a:cxn>
                <a:cxn ang="0">
                  <a:pos x="1142" y="0"/>
                </a:cxn>
                <a:cxn ang="0">
                  <a:pos x="1136" y="0"/>
                </a:cxn>
                <a:cxn ang="0">
                  <a:pos x="1130" y="0"/>
                </a:cxn>
                <a:cxn ang="0">
                  <a:pos x="1124" y="6"/>
                </a:cxn>
                <a:cxn ang="0">
                  <a:pos x="1118" y="12"/>
                </a:cxn>
                <a:cxn ang="0">
                  <a:pos x="1100" y="18"/>
                </a:cxn>
                <a:cxn ang="0">
                  <a:pos x="1088" y="18"/>
                </a:cxn>
                <a:cxn ang="0">
                  <a:pos x="1070" y="24"/>
                </a:cxn>
                <a:cxn ang="0">
                  <a:pos x="1052" y="30"/>
                </a:cxn>
                <a:cxn ang="0">
                  <a:pos x="1034" y="36"/>
                </a:cxn>
                <a:cxn ang="0">
                  <a:pos x="1028" y="42"/>
                </a:cxn>
                <a:cxn ang="0">
                  <a:pos x="969" y="60"/>
                </a:cxn>
                <a:cxn ang="0">
                  <a:pos x="921" y="72"/>
                </a:cxn>
                <a:cxn ang="0">
                  <a:pos x="855" y="48"/>
                </a:cxn>
                <a:cxn ang="0">
                  <a:pos x="825" y="48"/>
                </a:cxn>
                <a:cxn ang="0">
                  <a:pos x="759" y="72"/>
                </a:cxn>
                <a:cxn ang="0">
                  <a:pos x="735" y="72"/>
                </a:cxn>
                <a:cxn ang="0">
                  <a:pos x="706" y="60"/>
                </a:cxn>
                <a:cxn ang="0">
                  <a:pos x="640" y="60"/>
                </a:cxn>
                <a:cxn ang="0">
                  <a:pos x="544" y="72"/>
                </a:cxn>
                <a:cxn ang="0">
                  <a:pos x="389" y="18"/>
                </a:cxn>
                <a:cxn ang="0">
                  <a:pos x="323" y="60"/>
                </a:cxn>
                <a:cxn ang="0">
                  <a:pos x="317" y="60"/>
                </a:cxn>
                <a:cxn ang="0">
                  <a:pos x="305" y="72"/>
                </a:cxn>
                <a:cxn ang="0">
                  <a:pos x="287" y="78"/>
                </a:cxn>
                <a:cxn ang="0">
                  <a:pos x="263" y="90"/>
                </a:cxn>
                <a:cxn ang="0">
                  <a:pos x="203" y="120"/>
                </a:cxn>
                <a:cxn ang="0">
                  <a:pos x="149" y="150"/>
                </a:cxn>
                <a:cxn ang="0">
                  <a:pos x="78" y="168"/>
                </a:cxn>
                <a:cxn ang="0">
                  <a:pos x="0" y="180"/>
                </a:cxn>
                <a:cxn ang="0">
                  <a:pos x="0" y="527"/>
                </a:cxn>
                <a:cxn ang="0">
                  <a:pos x="1010" y="527"/>
                </a:cxn>
                <a:cxn ang="0">
                  <a:pos x="3725" y="527"/>
                </a:cxn>
                <a:cxn ang="0">
                  <a:pos x="3976" y="527"/>
                </a:cxn>
                <a:cxn ang="0">
                  <a:pos x="3976" y="527"/>
                </a:cxn>
              </a:cxnLst>
              <a:rect l="0" t="0" r="r" b="b"/>
              <a:pathLst>
                <a:path w="3976" h="527">
                  <a:moveTo>
                    <a:pt x="3976" y="527"/>
                  </a:moveTo>
                  <a:lnTo>
                    <a:pt x="3970" y="527"/>
                  </a:lnTo>
                  <a:lnTo>
                    <a:pt x="3844" y="509"/>
                  </a:lnTo>
                  <a:lnTo>
                    <a:pt x="2487" y="305"/>
                  </a:lnTo>
                  <a:lnTo>
                    <a:pt x="2039" y="36"/>
                  </a:lnTo>
                  <a:lnTo>
                    <a:pt x="1907" y="24"/>
                  </a:lnTo>
                  <a:lnTo>
                    <a:pt x="1883" y="54"/>
                  </a:lnTo>
                  <a:lnTo>
                    <a:pt x="1859" y="54"/>
                  </a:lnTo>
                  <a:lnTo>
                    <a:pt x="1830" y="30"/>
                  </a:lnTo>
                  <a:lnTo>
                    <a:pt x="1704" y="102"/>
                  </a:lnTo>
                  <a:lnTo>
                    <a:pt x="1608" y="126"/>
                  </a:lnTo>
                  <a:lnTo>
                    <a:pt x="1561" y="132"/>
                  </a:lnTo>
                  <a:lnTo>
                    <a:pt x="1495" y="102"/>
                  </a:lnTo>
                  <a:lnTo>
                    <a:pt x="1357" y="126"/>
                  </a:lnTo>
                  <a:lnTo>
                    <a:pt x="1285" y="24"/>
                  </a:lnTo>
                  <a:lnTo>
                    <a:pt x="1280" y="18"/>
                  </a:lnTo>
                  <a:lnTo>
                    <a:pt x="1262" y="12"/>
                  </a:lnTo>
                  <a:lnTo>
                    <a:pt x="1238" y="6"/>
                  </a:lnTo>
                  <a:lnTo>
                    <a:pt x="1220" y="0"/>
                  </a:lnTo>
                  <a:lnTo>
                    <a:pt x="1196" y="0"/>
                  </a:lnTo>
                  <a:lnTo>
                    <a:pt x="1166" y="0"/>
                  </a:lnTo>
                  <a:lnTo>
                    <a:pt x="1142" y="0"/>
                  </a:lnTo>
                  <a:lnTo>
                    <a:pt x="1136" y="0"/>
                  </a:lnTo>
                  <a:lnTo>
                    <a:pt x="1130" y="0"/>
                  </a:lnTo>
                  <a:lnTo>
                    <a:pt x="1124" y="6"/>
                  </a:lnTo>
                  <a:lnTo>
                    <a:pt x="1118" y="12"/>
                  </a:lnTo>
                  <a:lnTo>
                    <a:pt x="1100" y="18"/>
                  </a:lnTo>
                  <a:lnTo>
                    <a:pt x="1088" y="18"/>
                  </a:lnTo>
                  <a:lnTo>
                    <a:pt x="1070" y="24"/>
                  </a:lnTo>
                  <a:lnTo>
                    <a:pt x="1052" y="30"/>
                  </a:lnTo>
                  <a:lnTo>
                    <a:pt x="1034" y="36"/>
                  </a:lnTo>
                  <a:lnTo>
                    <a:pt x="1028" y="42"/>
                  </a:lnTo>
                  <a:lnTo>
                    <a:pt x="969" y="60"/>
                  </a:lnTo>
                  <a:lnTo>
                    <a:pt x="921" y="72"/>
                  </a:lnTo>
                  <a:lnTo>
                    <a:pt x="855" y="48"/>
                  </a:lnTo>
                  <a:lnTo>
                    <a:pt x="825" y="48"/>
                  </a:lnTo>
                  <a:lnTo>
                    <a:pt x="759" y="72"/>
                  </a:lnTo>
                  <a:lnTo>
                    <a:pt x="735" y="72"/>
                  </a:lnTo>
                  <a:lnTo>
                    <a:pt x="706" y="60"/>
                  </a:lnTo>
                  <a:lnTo>
                    <a:pt x="640" y="60"/>
                  </a:lnTo>
                  <a:lnTo>
                    <a:pt x="544" y="72"/>
                  </a:lnTo>
                  <a:lnTo>
                    <a:pt x="389" y="18"/>
                  </a:lnTo>
                  <a:lnTo>
                    <a:pt x="323" y="60"/>
                  </a:lnTo>
                  <a:lnTo>
                    <a:pt x="317" y="60"/>
                  </a:lnTo>
                  <a:lnTo>
                    <a:pt x="305" y="72"/>
                  </a:lnTo>
                  <a:lnTo>
                    <a:pt x="287" y="78"/>
                  </a:lnTo>
                  <a:lnTo>
                    <a:pt x="263" y="90"/>
                  </a:lnTo>
                  <a:lnTo>
                    <a:pt x="203" y="120"/>
                  </a:lnTo>
                  <a:lnTo>
                    <a:pt x="149" y="150"/>
                  </a:lnTo>
                  <a:lnTo>
                    <a:pt x="78" y="168"/>
                  </a:lnTo>
                  <a:lnTo>
                    <a:pt x="0" y="180"/>
                  </a:lnTo>
                  <a:lnTo>
                    <a:pt x="0" y="527"/>
                  </a:lnTo>
                  <a:lnTo>
                    <a:pt x="1010" y="527"/>
                  </a:lnTo>
                  <a:lnTo>
                    <a:pt x="3725" y="527"/>
                  </a:lnTo>
                  <a:lnTo>
                    <a:pt x="3976" y="527"/>
                  </a:lnTo>
                  <a:lnTo>
                    <a:pt x="3976" y="527"/>
                  </a:lnTo>
                  <a:close/>
                </a:path>
              </a:pathLst>
            </a:custGeom>
            <a:gradFill rotWithShape="0">
              <a:gsLst>
                <a:gs pos="0">
                  <a:schemeClr val="bg2">
                    <a:gamma/>
                    <a:tint val="75686"/>
                    <a:invGamma/>
                  </a:schemeClr>
                </a:gs>
                <a:gs pos="100000">
                  <a:schemeClr val="bg2"/>
                </a:gs>
              </a:gsLst>
              <a:lin ang="5400000" scaled="1"/>
            </a:gradFill>
            <a:ln w="9525">
              <a:noFill/>
              <a:round/>
              <a:headEnd/>
              <a:tailEnd/>
            </a:ln>
          </p:spPr>
          <p:txBody>
            <a:bodyPr/>
            <a:lstStyle/>
            <a:p>
              <a:endParaRPr lang="en-US"/>
            </a:p>
          </p:txBody>
        </p:sp>
      </p:grpSp>
      <p:grpSp>
        <p:nvGrpSpPr>
          <p:cNvPr id="70671" name="Group 15"/>
          <p:cNvGrpSpPr>
            <a:grpSpLocks/>
          </p:cNvGrpSpPr>
          <p:nvPr/>
        </p:nvGrpSpPr>
        <p:grpSpPr bwMode="auto">
          <a:xfrm>
            <a:off x="627063" y="6021388"/>
            <a:ext cx="5684837" cy="849312"/>
            <a:chOff x="395" y="3793"/>
            <a:chExt cx="3581" cy="535"/>
          </a:xfrm>
        </p:grpSpPr>
        <p:sp>
          <p:nvSpPr>
            <p:cNvPr id="70672" name="Freeform 16"/>
            <p:cNvSpPr>
              <a:spLocks/>
            </p:cNvSpPr>
            <p:nvPr/>
          </p:nvSpPr>
          <p:spPr bwMode="auto">
            <a:xfrm>
              <a:off x="1196" y="3793"/>
              <a:ext cx="365" cy="291"/>
            </a:xfrm>
            <a:custGeom>
              <a:avLst/>
              <a:gdLst/>
              <a:ahLst/>
              <a:cxnLst>
                <a:cxn ang="0">
                  <a:pos x="24" y="24"/>
                </a:cxn>
                <a:cxn ang="0">
                  <a:pos x="0" y="60"/>
                </a:cxn>
                <a:cxn ang="0">
                  <a:pos x="66" y="108"/>
                </a:cxn>
                <a:cxn ang="0">
                  <a:pos x="143" y="180"/>
                </a:cxn>
                <a:cxn ang="0">
                  <a:pos x="191" y="168"/>
                </a:cxn>
                <a:cxn ang="0">
                  <a:pos x="341" y="287"/>
                </a:cxn>
                <a:cxn ang="0">
                  <a:pos x="305" y="174"/>
                </a:cxn>
                <a:cxn ang="0">
                  <a:pos x="365" y="132"/>
                </a:cxn>
                <a:cxn ang="0">
                  <a:pos x="359" y="126"/>
                </a:cxn>
                <a:cxn ang="0">
                  <a:pos x="335" y="114"/>
                </a:cxn>
                <a:cxn ang="0">
                  <a:pos x="299" y="90"/>
                </a:cxn>
                <a:cxn ang="0">
                  <a:pos x="257" y="72"/>
                </a:cxn>
                <a:cxn ang="0">
                  <a:pos x="215" y="54"/>
                </a:cxn>
                <a:cxn ang="0">
                  <a:pos x="173" y="36"/>
                </a:cxn>
                <a:cxn ang="0">
                  <a:pos x="143" y="24"/>
                </a:cxn>
                <a:cxn ang="0">
                  <a:pos x="131" y="18"/>
                </a:cxn>
                <a:cxn ang="0">
                  <a:pos x="107" y="18"/>
                </a:cxn>
                <a:cxn ang="0">
                  <a:pos x="95" y="18"/>
                </a:cxn>
                <a:cxn ang="0">
                  <a:pos x="72" y="12"/>
                </a:cxn>
                <a:cxn ang="0">
                  <a:pos x="66" y="12"/>
                </a:cxn>
                <a:cxn ang="0">
                  <a:pos x="54" y="6"/>
                </a:cxn>
                <a:cxn ang="0">
                  <a:pos x="42" y="0"/>
                </a:cxn>
                <a:cxn ang="0">
                  <a:pos x="30" y="0"/>
                </a:cxn>
                <a:cxn ang="0">
                  <a:pos x="24" y="24"/>
                </a:cxn>
                <a:cxn ang="0">
                  <a:pos x="24" y="24"/>
                </a:cxn>
              </a:cxnLst>
              <a:rect l="0" t="0" r="r" b="b"/>
              <a:pathLst>
                <a:path w="365" h="287">
                  <a:moveTo>
                    <a:pt x="24" y="24"/>
                  </a:moveTo>
                  <a:lnTo>
                    <a:pt x="0" y="60"/>
                  </a:lnTo>
                  <a:lnTo>
                    <a:pt x="66" y="108"/>
                  </a:lnTo>
                  <a:lnTo>
                    <a:pt x="143" y="180"/>
                  </a:lnTo>
                  <a:lnTo>
                    <a:pt x="191" y="168"/>
                  </a:lnTo>
                  <a:lnTo>
                    <a:pt x="341" y="287"/>
                  </a:lnTo>
                  <a:lnTo>
                    <a:pt x="305" y="174"/>
                  </a:lnTo>
                  <a:lnTo>
                    <a:pt x="365" y="132"/>
                  </a:lnTo>
                  <a:lnTo>
                    <a:pt x="359" y="126"/>
                  </a:lnTo>
                  <a:lnTo>
                    <a:pt x="335" y="114"/>
                  </a:lnTo>
                  <a:lnTo>
                    <a:pt x="299" y="90"/>
                  </a:lnTo>
                  <a:lnTo>
                    <a:pt x="257" y="72"/>
                  </a:lnTo>
                  <a:lnTo>
                    <a:pt x="215" y="54"/>
                  </a:lnTo>
                  <a:lnTo>
                    <a:pt x="173" y="36"/>
                  </a:lnTo>
                  <a:lnTo>
                    <a:pt x="143" y="24"/>
                  </a:lnTo>
                  <a:lnTo>
                    <a:pt x="131" y="18"/>
                  </a:lnTo>
                  <a:lnTo>
                    <a:pt x="107" y="18"/>
                  </a:lnTo>
                  <a:lnTo>
                    <a:pt x="95" y="18"/>
                  </a:lnTo>
                  <a:lnTo>
                    <a:pt x="72" y="12"/>
                  </a:lnTo>
                  <a:lnTo>
                    <a:pt x="66" y="12"/>
                  </a:lnTo>
                  <a:lnTo>
                    <a:pt x="54" y="6"/>
                  </a:lnTo>
                  <a:lnTo>
                    <a:pt x="42" y="0"/>
                  </a:lnTo>
                  <a:lnTo>
                    <a:pt x="30" y="0"/>
                  </a:lnTo>
                  <a:lnTo>
                    <a:pt x="24" y="24"/>
                  </a:lnTo>
                  <a:lnTo>
                    <a:pt x="24" y="24"/>
                  </a:lnTo>
                  <a:close/>
                </a:path>
              </a:pathLst>
            </a:custGeom>
            <a:solidFill>
              <a:schemeClr val="bg2"/>
            </a:solidFill>
            <a:ln w="9525">
              <a:noFill/>
              <a:round/>
              <a:headEnd/>
              <a:tailEnd/>
            </a:ln>
          </p:spPr>
          <p:txBody>
            <a:bodyPr/>
            <a:lstStyle/>
            <a:p>
              <a:endParaRPr lang="en-US"/>
            </a:p>
          </p:txBody>
        </p:sp>
        <p:sp>
          <p:nvSpPr>
            <p:cNvPr id="70673" name="Freeform 17"/>
            <p:cNvSpPr>
              <a:spLocks/>
            </p:cNvSpPr>
            <p:nvPr/>
          </p:nvSpPr>
          <p:spPr bwMode="auto">
            <a:xfrm>
              <a:off x="1943" y="3829"/>
              <a:ext cx="2033" cy="499"/>
            </a:xfrm>
            <a:custGeom>
              <a:avLst/>
              <a:gdLst/>
              <a:ahLst/>
              <a:cxnLst>
                <a:cxn ang="0">
                  <a:pos x="186" y="18"/>
                </a:cxn>
                <a:cxn ang="0">
                  <a:pos x="138" y="6"/>
                </a:cxn>
                <a:cxn ang="0">
                  <a:pos x="96" y="0"/>
                </a:cxn>
                <a:cxn ang="0">
                  <a:pos x="36" y="0"/>
                </a:cxn>
                <a:cxn ang="0">
                  <a:pos x="12" y="25"/>
                </a:cxn>
                <a:cxn ang="0">
                  <a:pos x="0" y="128"/>
                </a:cxn>
                <a:cxn ang="0">
                  <a:pos x="60" y="104"/>
                </a:cxn>
                <a:cxn ang="0">
                  <a:pos x="90" y="134"/>
                </a:cxn>
                <a:cxn ang="0">
                  <a:pos x="150" y="153"/>
                </a:cxn>
                <a:cxn ang="0">
                  <a:pos x="209" y="273"/>
                </a:cxn>
                <a:cxn ang="0">
                  <a:pos x="401" y="359"/>
                </a:cxn>
                <a:cxn ang="0">
                  <a:pos x="777" y="359"/>
                </a:cxn>
                <a:cxn ang="0">
                  <a:pos x="2033" y="499"/>
                </a:cxn>
                <a:cxn ang="0">
                  <a:pos x="2033" y="499"/>
                </a:cxn>
                <a:cxn ang="0">
                  <a:pos x="1991" y="493"/>
                </a:cxn>
                <a:cxn ang="0">
                  <a:pos x="676" y="243"/>
                </a:cxn>
                <a:cxn ang="0">
                  <a:pos x="514" y="159"/>
                </a:cxn>
                <a:cxn ang="0">
                  <a:pos x="425" y="110"/>
                </a:cxn>
                <a:cxn ang="0">
                  <a:pos x="365" y="92"/>
                </a:cxn>
                <a:cxn ang="0">
                  <a:pos x="281" y="61"/>
                </a:cxn>
                <a:cxn ang="0">
                  <a:pos x="186" y="18"/>
                </a:cxn>
                <a:cxn ang="0">
                  <a:pos x="186" y="18"/>
                </a:cxn>
              </a:cxnLst>
              <a:rect l="0" t="0" r="r" b="b"/>
              <a:pathLst>
                <a:path w="2033" h="499">
                  <a:moveTo>
                    <a:pt x="186" y="18"/>
                  </a:moveTo>
                  <a:lnTo>
                    <a:pt x="138" y="6"/>
                  </a:lnTo>
                  <a:lnTo>
                    <a:pt x="96" y="0"/>
                  </a:lnTo>
                  <a:lnTo>
                    <a:pt x="36" y="0"/>
                  </a:lnTo>
                  <a:lnTo>
                    <a:pt x="12" y="25"/>
                  </a:lnTo>
                  <a:lnTo>
                    <a:pt x="0" y="128"/>
                  </a:lnTo>
                  <a:lnTo>
                    <a:pt x="60" y="104"/>
                  </a:lnTo>
                  <a:lnTo>
                    <a:pt x="90" y="134"/>
                  </a:lnTo>
                  <a:lnTo>
                    <a:pt x="150" y="153"/>
                  </a:lnTo>
                  <a:lnTo>
                    <a:pt x="209" y="273"/>
                  </a:lnTo>
                  <a:lnTo>
                    <a:pt x="401" y="359"/>
                  </a:lnTo>
                  <a:lnTo>
                    <a:pt x="777" y="359"/>
                  </a:lnTo>
                  <a:lnTo>
                    <a:pt x="2033" y="499"/>
                  </a:lnTo>
                  <a:lnTo>
                    <a:pt x="2033" y="499"/>
                  </a:lnTo>
                  <a:lnTo>
                    <a:pt x="1991" y="493"/>
                  </a:lnTo>
                  <a:lnTo>
                    <a:pt x="676" y="243"/>
                  </a:lnTo>
                  <a:lnTo>
                    <a:pt x="514" y="159"/>
                  </a:lnTo>
                  <a:lnTo>
                    <a:pt x="425" y="110"/>
                  </a:lnTo>
                  <a:lnTo>
                    <a:pt x="365" y="92"/>
                  </a:lnTo>
                  <a:lnTo>
                    <a:pt x="281" y="61"/>
                  </a:lnTo>
                  <a:lnTo>
                    <a:pt x="186" y="18"/>
                  </a:lnTo>
                  <a:lnTo>
                    <a:pt x="186" y="18"/>
                  </a:lnTo>
                  <a:close/>
                </a:path>
              </a:pathLst>
            </a:custGeom>
            <a:solidFill>
              <a:schemeClr val="bg2"/>
            </a:solidFill>
            <a:ln w="9525">
              <a:noFill/>
              <a:round/>
              <a:headEnd/>
              <a:tailEnd/>
            </a:ln>
          </p:spPr>
          <p:txBody>
            <a:bodyPr/>
            <a:lstStyle/>
            <a:p>
              <a:endParaRPr lang="en-US"/>
            </a:p>
          </p:txBody>
        </p:sp>
        <p:sp>
          <p:nvSpPr>
            <p:cNvPr id="70674" name="Freeform 18"/>
            <p:cNvSpPr>
              <a:spLocks/>
            </p:cNvSpPr>
            <p:nvPr/>
          </p:nvSpPr>
          <p:spPr bwMode="auto">
            <a:xfrm>
              <a:off x="1830" y="3823"/>
              <a:ext cx="71" cy="61"/>
            </a:xfrm>
            <a:custGeom>
              <a:avLst/>
              <a:gdLst/>
              <a:ahLst/>
              <a:cxnLst>
                <a:cxn ang="0">
                  <a:pos x="0" y="18"/>
                </a:cxn>
                <a:cxn ang="0">
                  <a:pos x="6" y="18"/>
                </a:cxn>
                <a:cxn ang="0">
                  <a:pos x="12" y="12"/>
                </a:cxn>
                <a:cxn ang="0">
                  <a:pos x="6" y="6"/>
                </a:cxn>
                <a:cxn ang="0">
                  <a:pos x="0" y="0"/>
                </a:cxn>
                <a:cxn ang="0">
                  <a:pos x="29" y="18"/>
                </a:cxn>
                <a:cxn ang="0">
                  <a:pos x="53" y="18"/>
                </a:cxn>
                <a:cxn ang="0">
                  <a:pos x="59" y="30"/>
                </a:cxn>
                <a:cxn ang="0">
                  <a:pos x="65" y="42"/>
                </a:cxn>
                <a:cxn ang="0">
                  <a:pos x="71" y="54"/>
                </a:cxn>
                <a:cxn ang="0">
                  <a:pos x="71" y="60"/>
                </a:cxn>
                <a:cxn ang="0">
                  <a:pos x="59" y="54"/>
                </a:cxn>
                <a:cxn ang="0">
                  <a:pos x="47" y="42"/>
                </a:cxn>
                <a:cxn ang="0">
                  <a:pos x="23" y="30"/>
                </a:cxn>
                <a:cxn ang="0">
                  <a:pos x="23" y="36"/>
                </a:cxn>
                <a:cxn ang="0">
                  <a:pos x="18" y="42"/>
                </a:cxn>
                <a:cxn ang="0">
                  <a:pos x="12" y="48"/>
                </a:cxn>
                <a:cxn ang="0">
                  <a:pos x="6" y="48"/>
                </a:cxn>
                <a:cxn ang="0">
                  <a:pos x="6" y="48"/>
                </a:cxn>
                <a:cxn ang="0">
                  <a:pos x="6" y="36"/>
                </a:cxn>
                <a:cxn ang="0">
                  <a:pos x="0" y="18"/>
                </a:cxn>
                <a:cxn ang="0">
                  <a:pos x="0" y="18"/>
                </a:cxn>
              </a:cxnLst>
              <a:rect l="0" t="0" r="r" b="b"/>
              <a:pathLst>
                <a:path w="71" h="60">
                  <a:moveTo>
                    <a:pt x="0" y="18"/>
                  </a:moveTo>
                  <a:lnTo>
                    <a:pt x="6" y="18"/>
                  </a:lnTo>
                  <a:lnTo>
                    <a:pt x="12" y="12"/>
                  </a:lnTo>
                  <a:lnTo>
                    <a:pt x="6" y="6"/>
                  </a:lnTo>
                  <a:lnTo>
                    <a:pt x="0" y="0"/>
                  </a:lnTo>
                  <a:lnTo>
                    <a:pt x="29" y="18"/>
                  </a:lnTo>
                  <a:lnTo>
                    <a:pt x="53" y="18"/>
                  </a:lnTo>
                  <a:lnTo>
                    <a:pt x="59" y="30"/>
                  </a:lnTo>
                  <a:lnTo>
                    <a:pt x="65" y="42"/>
                  </a:lnTo>
                  <a:lnTo>
                    <a:pt x="71" y="54"/>
                  </a:lnTo>
                  <a:lnTo>
                    <a:pt x="71" y="60"/>
                  </a:lnTo>
                  <a:lnTo>
                    <a:pt x="59" y="54"/>
                  </a:lnTo>
                  <a:lnTo>
                    <a:pt x="47" y="42"/>
                  </a:lnTo>
                  <a:lnTo>
                    <a:pt x="23" y="30"/>
                  </a:lnTo>
                  <a:lnTo>
                    <a:pt x="23" y="36"/>
                  </a:lnTo>
                  <a:lnTo>
                    <a:pt x="18" y="42"/>
                  </a:lnTo>
                  <a:lnTo>
                    <a:pt x="12" y="48"/>
                  </a:lnTo>
                  <a:lnTo>
                    <a:pt x="6" y="48"/>
                  </a:lnTo>
                  <a:lnTo>
                    <a:pt x="6" y="48"/>
                  </a:lnTo>
                  <a:lnTo>
                    <a:pt x="6" y="36"/>
                  </a:lnTo>
                  <a:lnTo>
                    <a:pt x="0" y="18"/>
                  </a:lnTo>
                  <a:lnTo>
                    <a:pt x="0" y="18"/>
                  </a:lnTo>
                  <a:close/>
                </a:path>
              </a:pathLst>
            </a:custGeom>
            <a:solidFill>
              <a:schemeClr val="bg2"/>
            </a:solidFill>
            <a:ln w="9525">
              <a:noFill/>
              <a:round/>
              <a:headEnd/>
              <a:tailEnd/>
            </a:ln>
          </p:spPr>
          <p:txBody>
            <a:bodyPr/>
            <a:lstStyle/>
            <a:p>
              <a:endParaRPr lang="en-US"/>
            </a:p>
          </p:txBody>
        </p:sp>
        <p:sp>
          <p:nvSpPr>
            <p:cNvPr id="70675" name="Freeform 19"/>
            <p:cNvSpPr>
              <a:spLocks/>
            </p:cNvSpPr>
            <p:nvPr/>
          </p:nvSpPr>
          <p:spPr bwMode="auto">
            <a:xfrm>
              <a:off x="855" y="3842"/>
              <a:ext cx="161" cy="164"/>
            </a:xfrm>
            <a:custGeom>
              <a:avLst/>
              <a:gdLst/>
              <a:ahLst/>
              <a:cxnLst>
                <a:cxn ang="0">
                  <a:pos x="30" y="0"/>
                </a:cxn>
                <a:cxn ang="0">
                  <a:pos x="48" y="6"/>
                </a:cxn>
                <a:cxn ang="0">
                  <a:pos x="72" y="6"/>
                </a:cxn>
                <a:cxn ang="0">
                  <a:pos x="114" y="12"/>
                </a:cxn>
                <a:cxn ang="0">
                  <a:pos x="96" y="54"/>
                </a:cxn>
                <a:cxn ang="0">
                  <a:pos x="96" y="60"/>
                </a:cxn>
                <a:cxn ang="0">
                  <a:pos x="102" y="72"/>
                </a:cxn>
                <a:cxn ang="0">
                  <a:pos x="108" y="84"/>
                </a:cxn>
                <a:cxn ang="0">
                  <a:pos x="120" y="96"/>
                </a:cxn>
                <a:cxn ang="0">
                  <a:pos x="143" y="114"/>
                </a:cxn>
                <a:cxn ang="0">
                  <a:pos x="155" y="138"/>
                </a:cxn>
                <a:cxn ang="0">
                  <a:pos x="161" y="156"/>
                </a:cxn>
                <a:cxn ang="0">
                  <a:pos x="161" y="162"/>
                </a:cxn>
                <a:cxn ang="0">
                  <a:pos x="96" y="102"/>
                </a:cxn>
                <a:cxn ang="0">
                  <a:pos x="30" y="54"/>
                </a:cxn>
                <a:cxn ang="0">
                  <a:pos x="0" y="0"/>
                </a:cxn>
                <a:cxn ang="0">
                  <a:pos x="30" y="0"/>
                </a:cxn>
                <a:cxn ang="0">
                  <a:pos x="30" y="0"/>
                </a:cxn>
              </a:cxnLst>
              <a:rect l="0" t="0" r="r" b="b"/>
              <a:pathLst>
                <a:path w="161" h="162">
                  <a:moveTo>
                    <a:pt x="30" y="0"/>
                  </a:moveTo>
                  <a:lnTo>
                    <a:pt x="48" y="6"/>
                  </a:lnTo>
                  <a:lnTo>
                    <a:pt x="72" y="6"/>
                  </a:lnTo>
                  <a:lnTo>
                    <a:pt x="114" y="12"/>
                  </a:lnTo>
                  <a:lnTo>
                    <a:pt x="96" y="54"/>
                  </a:lnTo>
                  <a:lnTo>
                    <a:pt x="96" y="60"/>
                  </a:lnTo>
                  <a:lnTo>
                    <a:pt x="102" y="72"/>
                  </a:lnTo>
                  <a:lnTo>
                    <a:pt x="108" y="84"/>
                  </a:lnTo>
                  <a:lnTo>
                    <a:pt x="120" y="96"/>
                  </a:lnTo>
                  <a:lnTo>
                    <a:pt x="143" y="114"/>
                  </a:lnTo>
                  <a:lnTo>
                    <a:pt x="155" y="138"/>
                  </a:lnTo>
                  <a:lnTo>
                    <a:pt x="161" y="156"/>
                  </a:lnTo>
                  <a:lnTo>
                    <a:pt x="161" y="162"/>
                  </a:lnTo>
                  <a:lnTo>
                    <a:pt x="96" y="102"/>
                  </a:lnTo>
                  <a:lnTo>
                    <a:pt x="30" y="54"/>
                  </a:lnTo>
                  <a:lnTo>
                    <a:pt x="0" y="0"/>
                  </a:lnTo>
                  <a:lnTo>
                    <a:pt x="30" y="0"/>
                  </a:lnTo>
                  <a:lnTo>
                    <a:pt x="30" y="0"/>
                  </a:lnTo>
                  <a:close/>
                </a:path>
              </a:pathLst>
            </a:custGeom>
            <a:solidFill>
              <a:schemeClr val="bg2"/>
            </a:solidFill>
            <a:ln w="9525">
              <a:noFill/>
              <a:round/>
              <a:headEnd/>
              <a:tailEnd/>
            </a:ln>
          </p:spPr>
          <p:txBody>
            <a:bodyPr/>
            <a:lstStyle/>
            <a:p>
              <a:endParaRPr lang="en-US"/>
            </a:p>
          </p:txBody>
        </p:sp>
        <p:sp>
          <p:nvSpPr>
            <p:cNvPr id="70676" name="Freeform 20"/>
            <p:cNvSpPr>
              <a:spLocks/>
            </p:cNvSpPr>
            <p:nvPr/>
          </p:nvSpPr>
          <p:spPr bwMode="auto">
            <a:xfrm>
              <a:off x="706" y="3854"/>
              <a:ext cx="59" cy="61"/>
            </a:xfrm>
            <a:custGeom>
              <a:avLst/>
              <a:gdLst/>
              <a:ahLst/>
              <a:cxnLst>
                <a:cxn ang="0">
                  <a:pos x="59" y="6"/>
                </a:cxn>
                <a:cxn ang="0">
                  <a:pos x="41" y="30"/>
                </a:cxn>
                <a:cxn ang="0">
                  <a:pos x="41" y="36"/>
                </a:cxn>
                <a:cxn ang="0">
                  <a:pos x="47" y="42"/>
                </a:cxn>
                <a:cxn ang="0">
                  <a:pos x="53" y="54"/>
                </a:cxn>
                <a:cxn ang="0">
                  <a:pos x="53" y="60"/>
                </a:cxn>
                <a:cxn ang="0">
                  <a:pos x="47" y="54"/>
                </a:cxn>
                <a:cxn ang="0">
                  <a:pos x="35" y="48"/>
                </a:cxn>
                <a:cxn ang="0">
                  <a:pos x="23" y="36"/>
                </a:cxn>
                <a:cxn ang="0">
                  <a:pos x="17" y="30"/>
                </a:cxn>
                <a:cxn ang="0">
                  <a:pos x="0" y="0"/>
                </a:cxn>
                <a:cxn ang="0">
                  <a:pos x="59" y="6"/>
                </a:cxn>
                <a:cxn ang="0">
                  <a:pos x="59" y="6"/>
                </a:cxn>
              </a:cxnLst>
              <a:rect l="0" t="0" r="r" b="b"/>
              <a:pathLst>
                <a:path w="59" h="60">
                  <a:moveTo>
                    <a:pt x="59" y="6"/>
                  </a:moveTo>
                  <a:lnTo>
                    <a:pt x="41" y="30"/>
                  </a:lnTo>
                  <a:lnTo>
                    <a:pt x="41" y="36"/>
                  </a:lnTo>
                  <a:lnTo>
                    <a:pt x="47" y="42"/>
                  </a:lnTo>
                  <a:lnTo>
                    <a:pt x="53" y="54"/>
                  </a:lnTo>
                  <a:lnTo>
                    <a:pt x="53" y="60"/>
                  </a:lnTo>
                  <a:lnTo>
                    <a:pt x="47" y="54"/>
                  </a:lnTo>
                  <a:lnTo>
                    <a:pt x="35" y="48"/>
                  </a:lnTo>
                  <a:lnTo>
                    <a:pt x="23" y="36"/>
                  </a:lnTo>
                  <a:lnTo>
                    <a:pt x="17" y="30"/>
                  </a:lnTo>
                  <a:lnTo>
                    <a:pt x="0" y="0"/>
                  </a:lnTo>
                  <a:lnTo>
                    <a:pt x="59" y="6"/>
                  </a:lnTo>
                  <a:lnTo>
                    <a:pt x="59" y="6"/>
                  </a:lnTo>
                  <a:close/>
                </a:path>
              </a:pathLst>
            </a:custGeom>
            <a:solidFill>
              <a:schemeClr val="bg2"/>
            </a:solidFill>
            <a:ln w="9525">
              <a:noFill/>
              <a:round/>
              <a:headEnd/>
              <a:tailEnd/>
            </a:ln>
          </p:spPr>
          <p:txBody>
            <a:bodyPr/>
            <a:lstStyle/>
            <a:p>
              <a:endParaRPr lang="en-US"/>
            </a:p>
          </p:txBody>
        </p:sp>
        <p:sp>
          <p:nvSpPr>
            <p:cNvPr id="70677" name="Freeform 21"/>
            <p:cNvSpPr>
              <a:spLocks/>
            </p:cNvSpPr>
            <p:nvPr/>
          </p:nvSpPr>
          <p:spPr bwMode="auto">
            <a:xfrm>
              <a:off x="395" y="3811"/>
              <a:ext cx="245" cy="207"/>
            </a:xfrm>
            <a:custGeom>
              <a:avLst/>
              <a:gdLst/>
              <a:ahLst/>
              <a:cxnLst>
                <a:cxn ang="0">
                  <a:pos x="233" y="36"/>
                </a:cxn>
                <a:cxn ang="0">
                  <a:pos x="245" y="42"/>
                </a:cxn>
                <a:cxn ang="0">
                  <a:pos x="209" y="84"/>
                </a:cxn>
                <a:cxn ang="0">
                  <a:pos x="143" y="132"/>
                </a:cxn>
                <a:cxn ang="0">
                  <a:pos x="167" y="156"/>
                </a:cxn>
                <a:cxn ang="0">
                  <a:pos x="179" y="204"/>
                </a:cxn>
                <a:cxn ang="0">
                  <a:pos x="77" y="132"/>
                </a:cxn>
                <a:cxn ang="0">
                  <a:pos x="47" y="84"/>
                </a:cxn>
                <a:cxn ang="0">
                  <a:pos x="89" y="66"/>
                </a:cxn>
                <a:cxn ang="0">
                  <a:pos x="59" y="36"/>
                </a:cxn>
                <a:cxn ang="0">
                  <a:pos x="0" y="12"/>
                </a:cxn>
                <a:cxn ang="0">
                  <a:pos x="0" y="0"/>
                </a:cxn>
                <a:cxn ang="0">
                  <a:pos x="6" y="0"/>
                </a:cxn>
                <a:cxn ang="0">
                  <a:pos x="12" y="0"/>
                </a:cxn>
                <a:cxn ang="0">
                  <a:pos x="47" y="6"/>
                </a:cxn>
                <a:cxn ang="0">
                  <a:pos x="77" y="6"/>
                </a:cxn>
                <a:cxn ang="0">
                  <a:pos x="83" y="6"/>
                </a:cxn>
                <a:cxn ang="0">
                  <a:pos x="89" y="6"/>
                </a:cxn>
                <a:cxn ang="0">
                  <a:pos x="101" y="12"/>
                </a:cxn>
                <a:cxn ang="0">
                  <a:pos x="125" y="12"/>
                </a:cxn>
                <a:cxn ang="0">
                  <a:pos x="143" y="18"/>
                </a:cxn>
                <a:cxn ang="0">
                  <a:pos x="149" y="18"/>
                </a:cxn>
                <a:cxn ang="0">
                  <a:pos x="149" y="18"/>
                </a:cxn>
                <a:cxn ang="0">
                  <a:pos x="203" y="24"/>
                </a:cxn>
                <a:cxn ang="0">
                  <a:pos x="233" y="36"/>
                </a:cxn>
                <a:cxn ang="0">
                  <a:pos x="233" y="36"/>
                </a:cxn>
              </a:cxnLst>
              <a:rect l="0" t="0" r="r" b="b"/>
              <a:pathLst>
                <a:path w="245" h="204">
                  <a:moveTo>
                    <a:pt x="233" y="36"/>
                  </a:moveTo>
                  <a:lnTo>
                    <a:pt x="245" y="42"/>
                  </a:lnTo>
                  <a:lnTo>
                    <a:pt x="209" y="84"/>
                  </a:lnTo>
                  <a:lnTo>
                    <a:pt x="143" y="132"/>
                  </a:lnTo>
                  <a:lnTo>
                    <a:pt x="167" y="156"/>
                  </a:lnTo>
                  <a:lnTo>
                    <a:pt x="179" y="204"/>
                  </a:lnTo>
                  <a:lnTo>
                    <a:pt x="77" y="132"/>
                  </a:lnTo>
                  <a:lnTo>
                    <a:pt x="47" y="84"/>
                  </a:lnTo>
                  <a:lnTo>
                    <a:pt x="89" y="66"/>
                  </a:lnTo>
                  <a:lnTo>
                    <a:pt x="59" y="36"/>
                  </a:lnTo>
                  <a:lnTo>
                    <a:pt x="0" y="12"/>
                  </a:lnTo>
                  <a:lnTo>
                    <a:pt x="0" y="0"/>
                  </a:lnTo>
                  <a:lnTo>
                    <a:pt x="6" y="0"/>
                  </a:lnTo>
                  <a:lnTo>
                    <a:pt x="12" y="0"/>
                  </a:lnTo>
                  <a:lnTo>
                    <a:pt x="47" y="6"/>
                  </a:lnTo>
                  <a:lnTo>
                    <a:pt x="77" y="6"/>
                  </a:lnTo>
                  <a:lnTo>
                    <a:pt x="83" y="6"/>
                  </a:lnTo>
                  <a:lnTo>
                    <a:pt x="89" y="6"/>
                  </a:lnTo>
                  <a:lnTo>
                    <a:pt x="101" y="12"/>
                  </a:lnTo>
                  <a:lnTo>
                    <a:pt x="125" y="12"/>
                  </a:lnTo>
                  <a:lnTo>
                    <a:pt x="143" y="18"/>
                  </a:lnTo>
                  <a:lnTo>
                    <a:pt x="149" y="18"/>
                  </a:lnTo>
                  <a:lnTo>
                    <a:pt x="149" y="18"/>
                  </a:lnTo>
                  <a:lnTo>
                    <a:pt x="203" y="24"/>
                  </a:lnTo>
                  <a:lnTo>
                    <a:pt x="233" y="36"/>
                  </a:lnTo>
                  <a:lnTo>
                    <a:pt x="233" y="36"/>
                  </a:lnTo>
                  <a:close/>
                </a:path>
              </a:pathLst>
            </a:custGeom>
            <a:solidFill>
              <a:schemeClr val="bg2"/>
            </a:solidFill>
            <a:ln w="9525">
              <a:noFill/>
              <a:round/>
              <a:headEnd/>
              <a:tailEnd/>
            </a:ln>
          </p:spPr>
          <p:txBody>
            <a:bodyPr/>
            <a:lstStyle/>
            <a:p>
              <a:endParaRPr lang="en-US"/>
            </a:p>
          </p:txBody>
        </p:sp>
      </p:grpSp>
      <p:sp>
        <p:nvSpPr>
          <p:cNvPr id="70678" name="Rectangle 22"/>
          <p:cNvSpPr>
            <a:spLocks noGrp="1" noChangeArrowheads="1"/>
          </p:cNvSpPr>
          <p:nvPr>
            <p:ph type="title"/>
          </p:nvPr>
        </p:nvSpPr>
        <p:spPr bwMode="auto">
          <a:xfrm>
            <a:off x="457200" y="228600"/>
            <a:ext cx="8229600" cy="1143000"/>
          </a:xfrm>
          <a:prstGeom prst="rect">
            <a:avLst/>
          </a:prstGeom>
          <a:noFill/>
          <a:ln w="9525">
            <a:noFill/>
            <a:miter lim="800000"/>
            <a:headEnd/>
            <a:tailEnd/>
          </a:ln>
          <a:effec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70679" name="Rectangle 23"/>
          <p:cNvSpPr>
            <a:spLocks noGrp="1" noChangeArrowheads="1"/>
          </p:cNvSpPr>
          <p:nvPr>
            <p:ph type="body" idx="1"/>
          </p:nvPr>
        </p:nvSpPr>
        <p:spPr bwMode="auto">
          <a:xfrm>
            <a:off x="457200" y="1600200"/>
            <a:ext cx="8229600" cy="4495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70680" name="Rectangle 24"/>
          <p:cNvSpPr>
            <a:spLocks noGrp="1" noChangeArrowheads="1"/>
          </p:cNvSpPr>
          <p:nvPr>
            <p:ph type="dt" sz="half" idx="2"/>
          </p:nvPr>
        </p:nvSpPr>
        <p:spPr bwMode="auto">
          <a:xfrm>
            <a:off x="457200" y="6248400"/>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eaLnBrk="1" hangingPunct="1">
              <a:defRPr sz="1200">
                <a:effectLst>
                  <a:outerShdw blurRad="38100" dist="38100" dir="2700000" algn="tl">
                    <a:srgbClr val="000000"/>
                  </a:outerShdw>
                </a:effectLst>
              </a:defRPr>
            </a:lvl1pPr>
          </a:lstStyle>
          <a:p>
            <a:endParaRPr lang="en-US"/>
          </a:p>
        </p:txBody>
      </p:sp>
      <p:sp>
        <p:nvSpPr>
          <p:cNvPr id="70681" name="Rectangle 25"/>
          <p:cNvSpPr>
            <a:spLocks noGrp="1" noChangeArrowheads="1"/>
          </p:cNvSpPr>
          <p:nvPr>
            <p:ph type="ftr" sz="quarter" idx="3"/>
          </p:nvPr>
        </p:nvSpPr>
        <p:spPr bwMode="auto">
          <a:xfrm>
            <a:off x="3124200" y="6248400"/>
            <a:ext cx="2895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ctr" eaLnBrk="1" hangingPunct="1">
              <a:defRPr sz="1200">
                <a:effectLst>
                  <a:outerShdw blurRad="38100" dist="38100" dir="2700000" algn="tl">
                    <a:srgbClr val="000000"/>
                  </a:outerShdw>
                </a:effectLst>
              </a:defRPr>
            </a:lvl1pPr>
          </a:lstStyle>
          <a:p>
            <a:endParaRPr lang="en-US"/>
          </a:p>
        </p:txBody>
      </p:sp>
      <p:sp>
        <p:nvSpPr>
          <p:cNvPr id="70682" name="Rectangle 26"/>
          <p:cNvSpPr>
            <a:spLocks noGrp="1" noChangeArrowheads="1"/>
          </p:cNvSpPr>
          <p:nvPr>
            <p:ph type="sldNum" sz="quarter" idx="4"/>
          </p:nvPr>
        </p:nvSpPr>
        <p:spPr bwMode="auto">
          <a:xfrm>
            <a:off x="6553200" y="6248400"/>
            <a:ext cx="21336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eaLnBrk="1" hangingPunct="1">
              <a:defRPr sz="1200">
                <a:effectLst>
                  <a:outerShdw blurRad="38100" dist="38100" dir="2700000" algn="tl">
                    <a:srgbClr val="000000"/>
                  </a:outerShdw>
                </a:effectLst>
              </a:defRPr>
            </a:lvl1pPr>
          </a:lstStyle>
          <a:p>
            <a:fld id="{7C3C06FB-F11A-486C-B8DF-6E7600B34875}" type="slidenum">
              <a:rPr lang="en-US"/>
              <a:pPr/>
              <a:t>‹#›</a:t>
            </a:fld>
            <a:endParaRPr lang="en-US"/>
          </a:p>
        </p:txBody>
      </p:sp>
    </p:spTree>
  </p:cSld>
  <p:clrMap bg1="dk2" tx1="lt1" bg2="dk1" tx2="lt2" accent1="accent1" accent2="accent2" accent3="accent3" accent4="accent4" accent5="accent5" accent6="accent6" hlink="hlink" folHlink="folHlink"/>
  <p:sldLayoutIdLst>
    <p:sldLayoutId id="2147483650" r:id="rId1"/>
    <p:sldLayoutId id="2147483651" r:id="rId2"/>
    <p:sldLayoutId id="2147483652" r:id="rId3"/>
    <p:sldLayoutId id="2147483653" r:id="rId4"/>
    <p:sldLayoutId id="2147483654" r:id="rId5"/>
    <p:sldLayoutId id="2147483655" r:id="rId6"/>
    <p:sldLayoutId id="2147483656" r:id="rId7"/>
    <p:sldLayoutId id="2147483657" r:id="rId8"/>
    <p:sldLayoutId id="2147483658" r:id="rId9"/>
    <p:sldLayoutId id="2147483659" r:id="rId10"/>
    <p:sldLayoutId id="2147483660" r:id="rId11"/>
    <p:sldLayoutId id="2147483661" r:id="rId12"/>
  </p:sldLayoutIdLst>
  <p:timing>
    <p:tnLst>
      <p:par>
        <p:cTn id="1" dur="indefinite" restart="never" nodeType="tmRoot"/>
      </p:par>
    </p:tnLst>
  </p:timing>
  <p:txStyles>
    <p:titleStyle>
      <a:lvl1pPr algn="ctr" rtl="0" fontAlgn="base">
        <a:spcBef>
          <a:spcPct val="0"/>
        </a:spcBef>
        <a:spcAft>
          <a:spcPct val="0"/>
        </a:spcAft>
        <a:defRPr sz="2800" b="1">
          <a:solidFill>
            <a:schemeClr val="tx1"/>
          </a:solidFill>
          <a:latin typeface="+mj-lt"/>
          <a:ea typeface="+mj-ea"/>
          <a:cs typeface="+mj-cs"/>
        </a:defRPr>
      </a:lvl1pPr>
      <a:lvl2pPr algn="ctr" rtl="0" fontAlgn="base">
        <a:spcBef>
          <a:spcPct val="0"/>
        </a:spcBef>
        <a:spcAft>
          <a:spcPct val="0"/>
        </a:spcAft>
        <a:defRPr sz="2800" b="1">
          <a:solidFill>
            <a:schemeClr val="tx1"/>
          </a:solidFill>
          <a:latin typeface="Times New Roman" pitchFamily="18" charset="0"/>
        </a:defRPr>
      </a:lvl2pPr>
      <a:lvl3pPr algn="ctr" rtl="0" fontAlgn="base">
        <a:spcBef>
          <a:spcPct val="0"/>
        </a:spcBef>
        <a:spcAft>
          <a:spcPct val="0"/>
        </a:spcAft>
        <a:defRPr sz="2800" b="1">
          <a:solidFill>
            <a:schemeClr val="tx1"/>
          </a:solidFill>
          <a:latin typeface="Times New Roman" pitchFamily="18" charset="0"/>
        </a:defRPr>
      </a:lvl3pPr>
      <a:lvl4pPr algn="ctr" rtl="0" fontAlgn="base">
        <a:spcBef>
          <a:spcPct val="0"/>
        </a:spcBef>
        <a:spcAft>
          <a:spcPct val="0"/>
        </a:spcAft>
        <a:defRPr sz="2800" b="1">
          <a:solidFill>
            <a:schemeClr val="tx1"/>
          </a:solidFill>
          <a:latin typeface="Times New Roman" pitchFamily="18" charset="0"/>
        </a:defRPr>
      </a:lvl4pPr>
      <a:lvl5pPr algn="ctr" rtl="0" fontAlgn="base">
        <a:spcBef>
          <a:spcPct val="0"/>
        </a:spcBef>
        <a:spcAft>
          <a:spcPct val="0"/>
        </a:spcAft>
        <a:defRPr sz="2800" b="1">
          <a:solidFill>
            <a:schemeClr val="tx1"/>
          </a:solidFill>
          <a:latin typeface="Times New Roman" pitchFamily="18" charset="0"/>
        </a:defRPr>
      </a:lvl5pPr>
      <a:lvl6pPr marL="457200" algn="ctr" rtl="0" fontAlgn="base">
        <a:spcBef>
          <a:spcPct val="0"/>
        </a:spcBef>
        <a:spcAft>
          <a:spcPct val="0"/>
        </a:spcAft>
        <a:defRPr sz="2800" b="1">
          <a:solidFill>
            <a:schemeClr val="tx1"/>
          </a:solidFill>
          <a:latin typeface="Times New Roman" pitchFamily="18" charset="0"/>
        </a:defRPr>
      </a:lvl6pPr>
      <a:lvl7pPr marL="914400" algn="ctr" rtl="0" fontAlgn="base">
        <a:spcBef>
          <a:spcPct val="0"/>
        </a:spcBef>
        <a:spcAft>
          <a:spcPct val="0"/>
        </a:spcAft>
        <a:defRPr sz="2800" b="1">
          <a:solidFill>
            <a:schemeClr val="tx1"/>
          </a:solidFill>
          <a:latin typeface="Times New Roman" pitchFamily="18" charset="0"/>
        </a:defRPr>
      </a:lvl7pPr>
      <a:lvl8pPr marL="1371600" algn="ctr" rtl="0" fontAlgn="base">
        <a:spcBef>
          <a:spcPct val="0"/>
        </a:spcBef>
        <a:spcAft>
          <a:spcPct val="0"/>
        </a:spcAft>
        <a:defRPr sz="2800" b="1">
          <a:solidFill>
            <a:schemeClr val="tx1"/>
          </a:solidFill>
          <a:latin typeface="Times New Roman" pitchFamily="18" charset="0"/>
        </a:defRPr>
      </a:lvl8pPr>
      <a:lvl9pPr marL="1828800" algn="ctr" rtl="0" fontAlgn="base">
        <a:spcBef>
          <a:spcPct val="0"/>
        </a:spcBef>
        <a:spcAft>
          <a:spcPct val="0"/>
        </a:spcAft>
        <a:defRPr sz="2800" b="1">
          <a:solidFill>
            <a:schemeClr val="tx1"/>
          </a:solidFill>
          <a:latin typeface="Times New Roman" pitchFamily="18" charset="0"/>
        </a:defRPr>
      </a:lvl9pPr>
    </p:titleStyle>
    <p:bodyStyle>
      <a:lvl1pPr marL="342900" indent="-342900" algn="l" rtl="0" fontAlgn="base">
        <a:spcBef>
          <a:spcPct val="20000"/>
        </a:spcBef>
        <a:spcAft>
          <a:spcPct val="0"/>
        </a:spcAft>
        <a:buClr>
          <a:schemeClr val="tx2"/>
        </a:buClr>
        <a:buChar char="•"/>
        <a:defRPr sz="2400">
          <a:solidFill>
            <a:schemeClr val="tx1"/>
          </a:solidFill>
          <a:latin typeface="+mn-lt"/>
          <a:ea typeface="+mn-ea"/>
          <a:cs typeface="+mn-cs"/>
        </a:defRPr>
      </a:lvl1pPr>
      <a:lvl2pPr marL="742950" indent="-285750" algn="l" rtl="0" fontAlgn="base">
        <a:spcBef>
          <a:spcPct val="20000"/>
        </a:spcBef>
        <a:spcAft>
          <a:spcPct val="0"/>
        </a:spcAft>
        <a:buChar char="–"/>
        <a:defRPr sz="2400">
          <a:solidFill>
            <a:schemeClr val="tx1"/>
          </a:solidFill>
          <a:latin typeface="+mn-lt"/>
        </a:defRPr>
      </a:lvl2pPr>
      <a:lvl3pPr marL="1143000" indent="-228600" algn="l" rtl="0" fontAlgn="base">
        <a:spcBef>
          <a:spcPct val="20000"/>
        </a:spcBef>
        <a:spcAft>
          <a:spcPct val="0"/>
        </a:spcAft>
        <a:buClr>
          <a:schemeClr val="tx2"/>
        </a:buClr>
        <a:buChar char="•"/>
        <a:defRPr sz="2400">
          <a:solidFill>
            <a:schemeClr val="tx1"/>
          </a:solidFill>
          <a:latin typeface="+mn-lt"/>
        </a:defRPr>
      </a:lvl3pPr>
      <a:lvl4pPr marL="1600200" indent="-228600" algn="l" rtl="0" fontAlgn="base">
        <a:spcBef>
          <a:spcPct val="20000"/>
        </a:spcBef>
        <a:spcAft>
          <a:spcPct val="0"/>
        </a:spcAft>
        <a:buChar char="–"/>
        <a:defRPr sz="2400">
          <a:solidFill>
            <a:schemeClr val="tx1"/>
          </a:solidFill>
          <a:latin typeface="+mn-lt"/>
        </a:defRPr>
      </a:lvl4pPr>
      <a:lvl5pPr marL="2057400" indent="-228600" algn="l" rtl="0" fontAlgn="base">
        <a:spcBef>
          <a:spcPct val="20000"/>
        </a:spcBef>
        <a:spcAft>
          <a:spcPct val="0"/>
        </a:spcAft>
        <a:buClr>
          <a:schemeClr val="tx2"/>
        </a:buClr>
        <a:buChar char="•"/>
        <a:defRPr sz="2400">
          <a:solidFill>
            <a:schemeClr val="tx1"/>
          </a:solidFill>
          <a:latin typeface="+mn-lt"/>
        </a:defRPr>
      </a:lvl5pPr>
      <a:lvl6pPr marL="2514600" indent="-228600" algn="l" rtl="0" fontAlgn="base">
        <a:spcBef>
          <a:spcPct val="20000"/>
        </a:spcBef>
        <a:spcAft>
          <a:spcPct val="0"/>
        </a:spcAft>
        <a:buClr>
          <a:schemeClr val="tx2"/>
        </a:buClr>
        <a:buChar char="•"/>
        <a:defRPr sz="2400">
          <a:solidFill>
            <a:schemeClr val="tx1"/>
          </a:solidFill>
          <a:latin typeface="+mn-lt"/>
        </a:defRPr>
      </a:lvl6pPr>
      <a:lvl7pPr marL="2971800" indent="-228600" algn="l" rtl="0" fontAlgn="base">
        <a:spcBef>
          <a:spcPct val="20000"/>
        </a:spcBef>
        <a:spcAft>
          <a:spcPct val="0"/>
        </a:spcAft>
        <a:buClr>
          <a:schemeClr val="tx2"/>
        </a:buClr>
        <a:buChar char="•"/>
        <a:defRPr sz="2400">
          <a:solidFill>
            <a:schemeClr val="tx1"/>
          </a:solidFill>
          <a:latin typeface="+mn-lt"/>
        </a:defRPr>
      </a:lvl7pPr>
      <a:lvl8pPr marL="3429000" indent="-228600" algn="l" rtl="0" fontAlgn="base">
        <a:spcBef>
          <a:spcPct val="20000"/>
        </a:spcBef>
        <a:spcAft>
          <a:spcPct val="0"/>
        </a:spcAft>
        <a:buClr>
          <a:schemeClr val="tx2"/>
        </a:buClr>
        <a:buChar char="•"/>
        <a:defRPr sz="2400">
          <a:solidFill>
            <a:schemeClr val="tx1"/>
          </a:solidFill>
          <a:latin typeface="+mn-lt"/>
        </a:defRPr>
      </a:lvl8pPr>
      <a:lvl9pPr marL="3886200" indent="-228600" algn="l" rtl="0" fontAlgn="base">
        <a:spcBef>
          <a:spcPct val="20000"/>
        </a:spcBef>
        <a:spcAft>
          <a:spcPct val="0"/>
        </a:spcAft>
        <a:buClr>
          <a:schemeClr val="tx2"/>
        </a:buClr>
        <a:buChar char="•"/>
        <a:defRPr sz="24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a:xfrm>
            <a:off x="533400" y="381000"/>
            <a:ext cx="8229600" cy="2743200"/>
          </a:xfrm>
        </p:spPr>
        <p:txBody>
          <a:bodyPr/>
          <a:lstStyle/>
          <a:p>
            <a:r>
              <a:rPr lang="en-US" sz="2400" dirty="0"/>
              <a:t>THE SPACE PIONEER ACT</a:t>
            </a:r>
            <a:br>
              <a:rPr lang="en-US" sz="2400" dirty="0"/>
            </a:br>
            <a:r>
              <a:rPr lang="en-US" sz="2400" dirty="0"/>
              <a:t>by</a:t>
            </a:r>
            <a:br>
              <a:rPr lang="en-US" sz="2400" dirty="0"/>
            </a:br>
            <a:r>
              <a:rPr lang="en-US" sz="2400" dirty="0"/>
              <a:t>Wayne N. White Jr</a:t>
            </a:r>
            <a:r>
              <a:rPr lang="en-US" sz="2400" dirty="0" smtClean="0"/>
              <a:t>.</a:t>
            </a:r>
            <a:br>
              <a:rPr lang="en-US" sz="2400" dirty="0" smtClean="0"/>
            </a:br>
            <a:r>
              <a:rPr lang="en-US" sz="2400" dirty="0" err="1" smtClean="0"/>
              <a:t>SpaceBooster</a:t>
            </a:r>
            <a:r>
              <a:rPr lang="en-US" sz="2400" dirty="0" smtClean="0"/>
              <a:t> LLC</a:t>
            </a:r>
            <a:br>
              <a:rPr lang="en-US" sz="2400" dirty="0" smtClean="0"/>
            </a:br>
            <a:r>
              <a:rPr lang="en-US" sz="2400" dirty="0" smtClean="0"/>
              <a:t>505-217-2462</a:t>
            </a:r>
            <a:br>
              <a:rPr lang="en-US" sz="2400" dirty="0" smtClean="0"/>
            </a:br>
            <a:r>
              <a:rPr lang="en-US" sz="2400" dirty="0" smtClean="0"/>
              <a:t>wnwhite@spacebooster.com</a:t>
            </a:r>
            <a:endParaRPr lang="en-US" sz="2400" dirty="0"/>
          </a:p>
        </p:txBody>
      </p:sp>
      <p:sp>
        <p:nvSpPr>
          <p:cNvPr id="2051" name="Rectangle 3"/>
          <p:cNvSpPr>
            <a:spLocks noGrp="1" noChangeArrowheads="1"/>
          </p:cNvSpPr>
          <p:nvPr>
            <p:ph type="body" sz="half" idx="1"/>
          </p:nvPr>
        </p:nvSpPr>
        <p:spPr>
          <a:xfrm>
            <a:off x="762000" y="3429000"/>
            <a:ext cx="7620000" cy="2438400"/>
          </a:xfrm>
        </p:spPr>
        <p:txBody>
          <a:bodyPr/>
          <a:lstStyle/>
          <a:p>
            <a:pPr algn="ctr">
              <a:spcBef>
                <a:spcPts val="0"/>
              </a:spcBef>
              <a:buFontTx/>
              <a:buNone/>
            </a:pPr>
            <a:r>
              <a:rPr lang="en-US" b="1" dirty="0" smtClean="0"/>
              <a:t>Space Resources Roundtable</a:t>
            </a:r>
          </a:p>
          <a:p>
            <a:pPr algn="ctr">
              <a:spcBef>
                <a:spcPts val="0"/>
              </a:spcBef>
              <a:buFontTx/>
              <a:buNone/>
            </a:pPr>
            <a:r>
              <a:rPr lang="en-US" b="1" dirty="0" smtClean="0"/>
              <a:t>Colorado School of Mines</a:t>
            </a:r>
          </a:p>
          <a:p>
            <a:pPr algn="ctr">
              <a:spcBef>
                <a:spcPts val="0"/>
              </a:spcBef>
              <a:buFontTx/>
              <a:buNone/>
            </a:pPr>
            <a:r>
              <a:rPr lang="en-US" b="1" dirty="0" smtClean="0"/>
              <a:t>Golden, Colorado</a:t>
            </a:r>
          </a:p>
          <a:p>
            <a:pPr algn="ctr">
              <a:spcBef>
                <a:spcPts val="0"/>
              </a:spcBef>
              <a:buFontTx/>
              <a:buNone/>
            </a:pPr>
            <a:r>
              <a:rPr lang="en-US" b="1" dirty="0" smtClean="0"/>
              <a:t>June 5, 2012</a:t>
            </a:r>
            <a:endParaRPr lang="en-US" b="1" dirty="0"/>
          </a:p>
          <a:p>
            <a:pPr algn="ctr">
              <a:buFontTx/>
              <a:buNone/>
            </a:pPr>
            <a:endParaRPr lang="en-US" b="1" dirty="0"/>
          </a:p>
          <a:p>
            <a:pPr algn="ctr">
              <a:buFontTx/>
              <a:buNone/>
            </a:pPr>
            <a:r>
              <a:rPr lang="en-US" sz="1800" b="1" dirty="0"/>
              <a:t>The opinions presented herein are solely those of the </a:t>
            </a:r>
            <a:r>
              <a:rPr lang="en-US" sz="1800" b="1" dirty="0" smtClean="0"/>
              <a:t>author.</a:t>
            </a:r>
            <a:endParaRPr lang="en-US" sz="1800" b="1"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7218"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A Legal Regime for Private Space Activities:</a:t>
            </a:r>
            <a:br>
              <a:rPr lang="en-US"/>
            </a:br>
            <a:r>
              <a:rPr lang="en-US"/>
              <a:t>General Approach</a:t>
            </a:r>
          </a:p>
        </p:txBody>
      </p:sp>
      <p:sp>
        <p:nvSpPr>
          <p:cNvPr id="137219" name="Rectangle 3"/>
          <p:cNvSpPr>
            <a:spLocks noGrp="1" noChangeArrowheads="1"/>
          </p:cNvSpPr>
          <p:nvPr>
            <p:ph type="body" idx="1"/>
          </p:nvPr>
        </p:nvSpPr>
        <p:spPr>
          <a:xfrm>
            <a:off x="762000" y="1219200"/>
            <a:ext cx="7010400" cy="4572000"/>
          </a:xfrm>
        </p:spPr>
        <p:txBody>
          <a:bodyPr/>
          <a:lstStyle/>
          <a:p>
            <a:endParaRPr lang="en-US" sz="2800"/>
          </a:p>
          <a:p>
            <a:pPr eaLnBrk="0" hangingPunct="0">
              <a:spcBef>
                <a:spcPct val="0"/>
              </a:spcBef>
              <a:buClrTx/>
              <a:buFontTx/>
              <a:buNone/>
            </a:pPr>
            <a:r>
              <a:rPr lang="en-US" sz="2800"/>
              <a:t>	</a:t>
            </a:r>
          </a:p>
          <a:p>
            <a:pPr eaLnBrk="0" hangingPunct="0">
              <a:spcBef>
                <a:spcPct val="0"/>
              </a:spcBef>
              <a:buClrTx/>
            </a:pPr>
            <a:r>
              <a:rPr lang="en-US" sz="2800"/>
              <a:t>The United States can enact legislation that provides incentives for private activities and international collaboration</a:t>
            </a:r>
          </a:p>
          <a:p>
            <a:pPr eaLnBrk="0" hangingPunct="0">
              <a:spcBef>
                <a:spcPct val="0"/>
              </a:spcBef>
              <a:buClrTx/>
            </a:pPr>
            <a:endParaRPr lang="en-US" sz="2800"/>
          </a:p>
          <a:p>
            <a:pPr eaLnBrk="0" hangingPunct="0">
              <a:spcBef>
                <a:spcPct val="0"/>
              </a:spcBef>
              <a:buClrTx/>
            </a:pPr>
            <a:r>
              <a:rPr lang="en-US" sz="2800"/>
              <a:t>The United States can coordinate this effort with its allies to promote international acceptance, cooperation, and collaboration</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8242"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A Legal Regime for Private Space Activities:</a:t>
            </a:r>
            <a:br>
              <a:rPr lang="en-US"/>
            </a:br>
            <a:r>
              <a:rPr lang="en-US"/>
              <a:t>General Approach</a:t>
            </a:r>
          </a:p>
        </p:txBody>
      </p:sp>
      <p:sp>
        <p:nvSpPr>
          <p:cNvPr id="138243" name="Rectangle 3"/>
          <p:cNvSpPr>
            <a:spLocks noGrp="1" noChangeArrowheads="1"/>
          </p:cNvSpPr>
          <p:nvPr>
            <p:ph type="body" idx="1"/>
          </p:nvPr>
        </p:nvSpPr>
        <p:spPr>
          <a:xfrm>
            <a:off x="1066800" y="1447800"/>
            <a:ext cx="7010400" cy="4572000"/>
          </a:xfrm>
        </p:spPr>
        <p:txBody>
          <a:bodyPr/>
          <a:lstStyle/>
          <a:p>
            <a:pPr>
              <a:spcBef>
                <a:spcPts val="0"/>
              </a:spcBef>
            </a:pPr>
            <a:r>
              <a:rPr lang="en-US" sz="2800" dirty="0"/>
              <a:t>National legislation allows greater consistency between space law and terrestrial laws</a:t>
            </a:r>
          </a:p>
          <a:p>
            <a:pPr eaLnBrk="0" hangingPunct="0">
              <a:spcBef>
                <a:spcPts val="0"/>
              </a:spcBef>
              <a:buClrTx/>
            </a:pPr>
            <a:endParaRPr lang="en-US" sz="2800" dirty="0"/>
          </a:p>
          <a:p>
            <a:pPr>
              <a:spcBef>
                <a:spcPts val="0"/>
              </a:spcBef>
            </a:pPr>
            <a:r>
              <a:rPr lang="en-US" sz="2800" dirty="0"/>
              <a:t>Property and mining laws </a:t>
            </a:r>
            <a:r>
              <a:rPr lang="en-US" sz="2800" dirty="0" smtClean="0"/>
              <a:t>can be based </a:t>
            </a:r>
            <a:r>
              <a:rPr lang="en-US" sz="2800" dirty="0"/>
              <a:t>in part on existing US Code statutes:  Deep Sea Mining </a:t>
            </a:r>
            <a:r>
              <a:rPr lang="en-US" sz="2800" dirty="0" smtClean="0"/>
              <a:t>Act, </a:t>
            </a:r>
            <a:r>
              <a:rPr lang="en-US" sz="2800" dirty="0"/>
              <a:t>and General Mining Law</a:t>
            </a:r>
          </a:p>
          <a:p>
            <a:pPr>
              <a:spcBef>
                <a:spcPts val="0"/>
              </a:spcBef>
            </a:pPr>
            <a:endParaRPr lang="en-US" sz="2800" dirty="0"/>
          </a:p>
          <a:p>
            <a:pPr>
              <a:spcBef>
                <a:spcPts val="0"/>
              </a:spcBef>
            </a:pPr>
            <a:r>
              <a:rPr lang="en-US" sz="2800" dirty="0"/>
              <a:t>Minimal appropriations required; user fees </a:t>
            </a:r>
            <a:r>
              <a:rPr lang="en-US" sz="2800" dirty="0" smtClean="0"/>
              <a:t>would pay </a:t>
            </a:r>
            <a:r>
              <a:rPr lang="en-US" sz="2800" dirty="0"/>
              <a:t>most costs</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2338"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A Legal Regime for Private Space Activities:</a:t>
            </a:r>
            <a:br>
              <a:rPr lang="en-US"/>
            </a:br>
            <a:r>
              <a:rPr lang="en-US"/>
              <a:t>General Approach</a:t>
            </a:r>
          </a:p>
        </p:txBody>
      </p:sp>
      <p:sp>
        <p:nvSpPr>
          <p:cNvPr id="142339" name="Rectangle 3"/>
          <p:cNvSpPr>
            <a:spLocks noGrp="1" noChangeArrowheads="1"/>
          </p:cNvSpPr>
          <p:nvPr>
            <p:ph type="body" idx="1"/>
          </p:nvPr>
        </p:nvSpPr>
        <p:spPr>
          <a:xfrm>
            <a:off x="1066800" y="1219200"/>
            <a:ext cx="7010400" cy="4572000"/>
          </a:xfrm>
        </p:spPr>
        <p:txBody>
          <a:bodyPr/>
          <a:lstStyle/>
          <a:p>
            <a:r>
              <a:rPr lang="en-US" sz="2800"/>
              <a:t>Objectives:</a:t>
            </a:r>
          </a:p>
          <a:p>
            <a:pPr lvl="1"/>
            <a:r>
              <a:rPr lang="en-US" sz="2800"/>
              <a:t>To promote international cooperation and collaboration </a:t>
            </a:r>
          </a:p>
          <a:p>
            <a:pPr lvl="1"/>
            <a:r>
              <a:rPr lang="en-US" sz="2800"/>
              <a:t>To implement existing space treaties</a:t>
            </a:r>
          </a:p>
          <a:p>
            <a:pPr lvl="1"/>
            <a:r>
              <a:rPr lang="en-US" sz="2800"/>
              <a:t>To govern private space activities</a:t>
            </a:r>
          </a:p>
          <a:p>
            <a:pPr lvl="1"/>
            <a:r>
              <a:rPr lang="en-US" sz="2800"/>
              <a:t>To provide incentives for private enterprise </a:t>
            </a:r>
          </a:p>
          <a:p>
            <a:pPr lvl="1"/>
            <a:r>
              <a:rPr lang="en-US" sz="2800"/>
              <a:t>To provide legal certainty for companies and their investors</a:t>
            </a:r>
          </a:p>
          <a:p>
            <a:pPr lvl="1"/>
            <a:r>
              <a:rPr lang="en-US" sz="2800"/>
              <a:t>To minimize litigation</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0050"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  Jurisdiction</a:t>
            </a:r>
          </a:p>
        </p:txBody>
      </p:sp>
      <p:sp>
        <p:nvSpPr>
          <p:cNvPr id="130051" name="Rectangle 3"/>
          <p:cNvSpPr>
            <a:spLocks noGrp="1" noChangeArrowheads="1"/>
          </p:cNvSpPr>
          <p:nvPr>
            <p:ph type="body" idx="1"/>
          </p:nvPr>
        </p:nvSpPr>
        <p:spPr>
          <a:xfrm>
            <a:off x="457200" y="1600200"/>
            <a:ext cx="7924800" cy="4343400"/>
          </a:xfrm>
        </p:spPr>
        <p:txBody>
          <a:bodyPr/>
          <a:lstStyle/>
          <a:p>
            <a:pPr>
              <a:spcBef>
                <a:spcPts val="0"/>
              </a:spcBef>
            </a:pPr>
            <a:r>
              <a:rPr lang="en-US" sz="2800" dirty="0"/>
              <a:t>Update space jurisdiction statute</a:t>
            </a:r>
          </a:p>
          <a:p>
            <a:pPr>
              <a:spcBef>
                <a:spcPts val="0"/>
              </a:spcBef>
            </a:pPr>
            <a:endParaRPr lang="en-US" sz="2800" dirty="0"/>
          </a:p>
          <a:p>
            <a:pPr>
              <a:spcBef>
                <a:spcPts val="0"/>
              </a:spcBef>
            </a:pPr>
            <a:r>
              <a:rPr lang="en-US" sz="2800" dirty="0"/>
              <a:t>Establish safety zones – protect facilities and areas of ongoing human activity, size of zones </a:t>
            </a:r>
            <a:r>
              <a:rPr lang="en-US" sz="2800" dirty="0" smtClean="0"/>
              <a:t>calculated as recommended in NASA guidelines for protection of historical sites</a:t>
            </a:r>
            <a:endParaRPr lang="en-US" sz="2800" dirty="0"/>
          </a:p>
          <a:p>
            <a:pPr>
              <a:spcBef>
                <a:spcPts val="0"/>
              </a:spcBef>
              <a:buFontTx/>
              <a:buNone/>
            </a:pPr>
            <a:endParaRPr lang="en-US" sz="2800" dirty="0"/>
          </a:p>
          <a:p>
            <a:pPr>
              <a:spcBef>
                <a:spcPts val="0"/>
              </a:spcBef>
            </a:pPr>
            <a:r>
              <a:rPr lang="en-US" sz="2800" dirty="0"/>
              <a:t>Delineate authority of private entities with respect to space objects and personnel</a:t>
            </a:r>
            <a:endParaRPr 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9266"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  Jurisdiction</a:t>
            </a:r>
          </a:p>
        </p:txBody>
      </p:sp>
      <p:sp>
        <p:nvSpPr>
          <p:cNvPr id="139267" name="Rectangle 3"/>
          <p:cNvSpPr>
            <a:spLocks noGrp="1" noChangeArrowheads="1"/>
          </p:cNvSpPr>
          <p:nvPr>
            <p:ph type="body" idx="1"/>
          </p:nvPr>
        </p:nvSpPr>
        <p:spPr>
          <a:xfrm>
            <a:off x="457200" y="1219200"/>
            <a:ext cx="7924800" cy="4953000"/>
          </a:xfrm>
        </p:spPr>
        <p:txBody>
          <a:bodyPr/>
          <a:lstStyle/>
          <a:p>
            <a:pPr>
              <a:lnSpc>
                <a:spcPct val="90000"/>
              </a:lnSpc>
            </a:pPr>
            <a:r>
              <a:rPr lang="en-US" sz="2800"/>
              <a:t>Clarify jurisdiction of federal courts and executive branch departments and agencies</a:t>
            </a:r>
          </a:p>
          <a:p>
            <a:pPr lvl="1">
              <a:lnSpc>
                <a:spcPct val="90000"/>
              </a:lnSpc>
            </a:pPr>
            <a:r>
              <a:rPr lang="en-US" sz="2800"/>
              <a:t>Federal courts:  litigation of all space  disputes</a:t>
            </a:r>
          </a:p>
          <a:p>
            <a:pPr lvl="1">
              <a:lnSpc>
                <a:spcPct val="90000"/>
              </a:lnSpc>
            </a:pPr>
            <a:r>
              <a:rPr lang="en-US" sz="2800"/>
              <a:t>DoS:  registry of property and mining claims, and objects available for  salvage, in conjunction with registry of space objects</a:t>
            </a:r>
          </a:p>
          <a:p>
            <a:pPr lvl="1">
              <a:lnSpc>
                <a:spcPct val="90000"/>
              </a:lnSpc>
            </a:pPr>
            <a:r>
              <a:rPr lang="en-US" sz="2800"/>
              <a:t>DoI:  regulation of property and mining claims, insular territory administration, dispute resolution</a:t>
            </a:r>
          </a:p>
          <a:p>
            <a:pPr lvl="1">
              <a:lnSpc>
                <a:spcPct val="90000"/>
              </a:lnSpc>
            </a:pPr>
            <a:r>
              <a:rPr lang="en-US" sz="2800"/>
              <a:t>NASA:  safety, emergency communications</a:t>
            </a:r>
          </a:p>
          <a:p>
            <a:pPr lvl="1">
              <a:lnSpc>
                <a:spcPct val="90000"/>
              </a:lnSpc>
            </a:pPr>
            <a:r>
              <a:rPr lang="en-US" sz="2800"/>
              <a:t>USAF:  space traffic control</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4386"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Federal Courts’ Jurisdiction</a:t>
            </a:r>
          </a:p>
        </p:txBody>
      </p:sp>
      <p:sp>
        <p:nvSpPr>
          <p:cNvPr id="144387" name="Rectangle 3"/>
          <p:cNvSpPr>
            <a:spLocks noGrp="1" noChangeArrowheads="1"/>
          </p:cNvSpPr>
          <p:nvPr>
            <p:ph type="body" idx="1"/>
          </p:nvPr>
        </p:nvSpPr>
        <p:spPr>
          <a:xfrm>
            <a:off x="533400" y="1828800"/>
            <a:ext cx="7924800" cy="4114800"/>
          </a:xfrm>
        </p:spPr>
        <p:txBody>
          <a:bodyPr/>
          <a:lstStyle/>
          <a:p>
            <a:pPr>
              <a:spcBef>
                <a:spcPts val="0"/>
              </a:spcBef>
            </a:pPr>
            <a:r>
              <a:rPr lang="en-US" sz="2800" dirty="0"/>
              <a:t>3-year statute of limitations for personal injury and wrongful death claims</a:t>
            </a:r>
          </a:p>
          <a:p>
            <a:pPr>
              <a:spcBef>
                <a:spcPts val="0"/>
              </a:spcBef>
              <a:buFontTx/>
              <a:buNone/>
            </a:pPr>
            <a:endParaRPr lang="en-US" sz="2800" dirty="0"/>
          </a:p>
          <a:p>
            <a:pPr>
              <a:spcBef>
                <a:spcPts val="0"/>
              </a:spcBef>
            </a:pPr>
            <a:r>
              <a:rPr lang="en-US" sz="2800" dirty="0"/>
              <a:t>Legal presumption that all private citizens who travel into outer space have assumed the risk of serious injury or death</a:t>
            </a:r>
          </a:p>
          <a:p>
            <a:pPr>
              <a:spcBef>
                <a:spcPts val="0"/>
              </a:spcBef>
              <a:buFontTx/>
              <a:buNone/>
            </a:pPr>
            <a:endParaRPr lang="en-US" sz="2800" dirty="0"/>
          </a:p>
          <a:p>
            <a:pPr>
              <a:spcBef>
                <a:spcPts val="0"/>
              </a:spcBef>
            </a:pPr>
            <a:r>
              <a:rPr lang="en-US" sz="2800" dirty="0"/>
              <a:t>Claimants cannot recover unless they prove gross negligence or intentional wrongdoing</a:t>
            </a:r>
          </a:p>
          <a:p>
            <a:endParaRPr lang="en-US" sz="2800"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5410"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Federal Courts’ Jurisdiction</a:t>
            </a:r>
          </a:p>
        </p:txBody>
      </p:sp>
      <p:sp>
        <p:nvSpPr>
          <p:cNvPr id="145411" name="Rectangle 3"/>
          <p:cNvSpPr>
            <a:spLocks noGrp="1" noChangeArrowheads="1"/>
          </p:cNvSpPr>
          <p:nvPr>
            <p:ph type="body" idx="1"/>
          </p:nvPr>
        </p:nvSpPr>
        <p:spPr>
          <a:xfrm>
            <a:off x="533400" y="1219200"/>
            <a:ext cx="7924800" cy="4648200"/>
          </a:xfrm>
        </p:spPr>
        <p:txBody>
          <a:bodyPr/>
          <a:lstStyle/>
          <a:p>
            <a:endParaRPr lang="en-US" sz="2800"/>
          </a:p>
          <a:p>
            <a:r>
              <a:rPr lang="en-US" sz="2800"/>
              <a:t>Expert must certify claim has validity within 60 days after filing lawsuit</a:t>
            </a:r>
          </a:p>
          <a:p>
            <a:pPr>
              <a:buFontTx/>
              <a:buNone/>
            </a:pPr>
            <a:endParaRPr lang="en-US" sz="2800"/>
          </a:p>
          <a:p>
            <a:r>
              <a:rPr lang="en-US" sz="2800"/>
              <a:t>Losing party must pay prevailing party’s attorney’s fees and costs</a:t>
            </a:r>
          </a:p>
          <a:p>
            <a:endParaRPr lang="en-US" sz="2800"/>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5954"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Property Law</a:t>
            </a:r>
          </a:p>
        </p:txBody>
      </p:sp>
      <p:sp>
        <p:nvSpPr>
          <p:cNvPr id="125955" name="Rectangle 3"/>
          <p:cNvSpPr>
            <a:spLocks noGrp="1" noChangeArrowheads="1"/>
          </p:cNvSpPr>
          <p:nvPr>
            <p:ph type="body" idx="1"/>
          </p:nvPr>
        </p:nvSpPr>
        <p:spPr>
          <a:xfrm>
            <a:off x="457200" y="1371600"/>
            <a:ext cx="7924800" cy="4191000"/>
          </a:xfrm>
        </p:spPr>
        <p:txBody>
          <a:bodyPr/>
          <a:lstStyle/>
          <a:p>
            <a:pPr>
              <a:lnSpc>
                <a:spcPct val="80000"/>
              </a:lnSpc>
            </a:pPr>
            <a:endParaRPr lang="en-US" sz="2000" dirty="0"/>
          </a:p>
          <a:p>
            <a:pPr>
              <a:lnSpc>
                <a:spcPct val="80000"/>
              </a:lnSpc>
              <a:spcBef>
                <a:spcPts val="0"/>
              </a:spcBef>
            </a:pPr>
            <a:r>
              <a:rPr lang="en-US" sz="2800" dirty="0"/>
              <a:t>Enact a form of real property rights without territorial </a:t>
            </a:r>
            <a:r>
              <a:rPr lang="en-US" sz="2800" dirty="0" smtClean="0"/>
              <a:t>sovereignty</a:t>
            </a:r>
          </a:p>
          <a:p>
            <a:pPr>
              <a:lnSpc>
                <a:spcPct val="80000"/>
              </a:lnSpc>
              <a:spcBef>
                <a:spcPts val="0"/>
              </a:spcBef>
            </a:pPr>
            <a:endParaRPr lang="en-US" sz="2800" dirty="0"/>
          </a:p>
          <a:p>
            <a:pPr lvl="1">
              <a:lnSpc>
                <a:spcPct val="80000"/>
              </a:lnSpc>
              <a:spcBef>
                <a:spcPts val="0"/>
              </a:spcBef>
            </a:pPr>
            <a:r>
              <a:rPr lang="en-US" sz="2800" dirty="0"/>
              <a:t>This approach follows the precedent set by the 1980 Deep Seabed Hard Mineral Resources Act</a:t>
            </a:r>
            <a:r>
              <a:rPr lang="en-US" dirty="0"/>
              <a:t> </a:t>
            </a:r>
          </a:p>
          <a:p>
            <a:pPr lvl="1">
              <a:lnSpc>
                <a:spcPct val="80000"/>
              </a:lnSpc>
              <a:spcBef>
                <a:spcPts val="0"/>
              </a:spcBef>
            </a:pPr>
            <a:endParaRPr lang="en-US" dirty="0"/>
          </a:p>
          <a:p>
            <a:pPr>
              <a:lnSpc>
                <a:spcPct val="80000"/>
              </a:lnSpc>
              <a:spcBef>
                <a:spcPts val="0"/>
              </a:spcBef>
            </a:pPr>
            <a:r>
              <a:rPr lang="en-US" sz="2800" dirty="0"/>
              <a:t>Outer Space Treaty and other international laws provide bundle of rights analogous to property rights</a:t>
            </a:r>
          </a:p>
          <a:p>
            <a:pPr>
              <a:lnSpc>
                <a:spcPct val="80000"/>
              </a:lnSpc>
              <a:spcBef>
                <a:spcPts val="0"/>
              </a:spcBef>
            </a:pPr>
            <a:endParaRPr lang="en-US" sz="2800" dirty="0"/>
          </a:p>
          <a:p>
            <a:pPr>
              <a:lnSpc>
                <a:spcPct val="80000"/>
              </a:lnSpc>
              <a:spcBef>
                <a:spcPts val="0"/>
              </a:spcBef>
            </a:pPr>
            <a:r>
              <a:rPr lang="en-US" sz="2800" dirty="0"/>
              <a:t>Legislation formally defines and protects these rights</a:t>
            </a: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0290"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Property Law</a:t>
            </a:r>
          </a:p>
        </p:txBody>
      </p:sp>
      <p:sp>
        <p:nvSpPr>
          <p:cNvPr id="140291" name="Rectangle 3"/>
          <p:cNvSpPr>
            <a:spLocks noGrp="1" noChangeArrowheads="1"/>
          </p:cNvSpPr>
          <p:nvPr>
            <p:ph type="body" idx="1"/>
          </p:nvPr>
        </p:nvSpPr>
        <p:spPr>
          <a:xfrm>
            <a:off x="457200" y="1371600"/>
            <a:ext cx="7924800" cy="4724400"/>
          </a:xfrm>
        </p:spPr>
        <p:txBody>
          <a:bodyPr/>
          <a:lstStyle/>
          <a:p>
            <a:pPr>
              <a:spcBef>
                <a:spcPts val="0"/>
              </a:spcBef>
            </a:pPr>
            <a:r>
              <a:rPr lang="en-US" sz="2800" dirty="0"/>
              <a:t>Invalidate prior real property claims not based on jurisdiction over space objects and personnel (e.g. “Moon Deeds”)</a:t>
            </a:r>
          </a:p>
          <a:p>
            <a:pPr>
              <a:spcBef>
                <a:spcPts val="0"/>
              </a:spcBef>
            </a:pPr>
            <a:endParaRPr lang="en-US" sz="2800" dirty="0"/>
          </a:p>
          <a:p>
            <a:pPr>
              <a:spcBef>
                <a:spcPts val="0"/>
              </a:spcBef>
            </a:pPr>
            <a:r>
              <a:rPr lang="en-US" sz="2800" dirty="0"/>
              <a:t>Private entities must file preliminary claims which identify the location of their space activities</a:t>
            </a:r>
          </a:p>
          <a:p>
            <a:pPr>
              <a:spcBef>
                <a:spcPts val="0"/>
              </a:spcBef>
            </a:pPr>
            <a:endParaRPr lang="en-US" sz="2800" dirty="0"/>
          </a:p>
          <a:p>
            <a:pPr>
              <a:spcBef>
                <a:spcPts val="0"/>
              </a:spcBef>
            </a:pPr>
            <a:r>
              <a:rPr lang="en-US" sz="2800" dirty="0"/>
              <a:t>Entities may only claim the area encompassed by their space objects and ongoing activities, plus a safety zone</a:t>
            </a: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1314"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Property Law</a:t>
            </a:r>
          </a:p>
        </p:txBody>
      </p:sp>
      <p:sp>
        <p:nvSpPr>
          <p:cNvPr id="141315" name="Rectangle 3"/>
          <p:cNvSpPr>
            <a:spLocks noGrp="1" noChangeArrowheads="1"/>
          </p:cNvSpPr>
          <p:nvPr>
            <p:ph type="body" idx="1"/>
          </p:nvPr>
        </p:nvSpPr>
        <p:spPr>
          <a:xfrm>
            <a:off x="457200" y="1295400"/>
            <a:ext cx="7924800" cy="4724400"/>
          </a:xfrm>
        </p:spPr>
        <p:txBody>
          <a:bodyPr/>
          <a:lstStyle/>
          <a:p>
            <a:endParaRPr lang="en-US"/>
          </a:p>
          <a:p>
            <a:r>
              <a:rPr lang="en-US" sz="2800"/>
              <a:t>Claimants may perfect their claims and obtain deed after 1 year</a:t>
            </a:r>
          </a:p>
          <a:p>
            <a:endParaRPr lang="en-US" sz="2800"/>
          </a:p>
          <a:p>
            <a:r>
              <a:rPr lang="en-US" sz="2800"/>
              <a:t>Deeds may be transferred in the same manner as terrestrial deeds</a:t>
            </a:r>
          </a:p>
          <a:p>
            <a:endParaRPr lang="en-US" sz="2800"/>
          </a:p>
          <a:p>
            <a:r>
              <a:rPr lang="en-US" sz="2800"/>
              <a:t> “Use it or lose it” regime</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5234" name="Rectangle 2"/>
          <p:cNvSpPr>
            <a:spLocks noGrp="1" noChangeArrowheads="1"/>
          </p:cNvSpPr>
          <p:nvPr>
            <p:ph type="title"/>
          </p:nvPr>
        </p:nvSpPr>
        <p:spPr>
          <a:xfrm>
            <a:off x="685800" y="0"/>
            <a:ext cx="7924800" cy="1524000"/>
          </a:xfrm>
        </p:spPr>
        <p:txBody>
          <a:bodyPr/>
          <a:lstStyle/>
          <a:p>
            <a:r>
              <a:rPr lang="en-US"/>
              <a:t>SPACE LAW:  An Overview</a:t>
            </a:r>
          </a:p>
        </p:txBody>
      </p:sp>
      <p:sp>
        <p:nvSpPr>
          <p:cNvPr id="95235" name="Rectangle 3"/>
          <p:cNvSpPr>
            <a:spLocks noGrp="1" noChangeArrowheads="1"/>
          </p:cNvSpPr>
          <p:nvPr>
            <p:ph type="body" idx="1"/>
          </p:nvPr>
        </p:nvSpPr>
        <p:spPr>
          <a:xfrm>
            <a:off x="457200" y="1447800"/>
            <a:ext cx="8229600" cy="4648200"/>
          </a:xfrm>
        </p:spPr>
        <p:txBody>
          <a:bodyPr/>
          <a:lstStyle/>
          <a:p>
            <a:pPr algn="just"/>
            <a:r>
              <a:rPr lang="en-US" sz="2800" b="1"/>
              <a:t>Most nations are party to the 1967 Outer Space Treaty (OST).  This Treaty:</a:t>
            </a:r>
            <a:endParaRPr lang="en-US" b="1"/>
          </a:p>
          <a:p>
            <a:pPr lvl="1" algn="just"/>
            <a:r>
              <a:rPr lang="en-US"/>
              <a:t>Prohibits territorial sovereignty</a:t>
            </a:r>
          </a:p>
          <a:p>
            <a:pPr lvl="2" algn="just"/>
            <a:r>
              <a:rPr lang="en-US"/>
              <a:t>Nations cannot make territorial claims in space or on celestial bodies, and</a:t>
            </a:r>
          </a:p>
          <a:p>
            <a:pPr lvl="2" algn="just"/>
            <a:r>
              <a:rPr lang="en-US"/>
              <a:t>Nations cannot grant or recognize private territorial claims</a:t>
            </a:r>
          </a:p>
          <a:p>
            <a:pPr lvl="1" algn="just"/>
            <a:r>
              <a:rPr lang="en-US"/>
              <a:t>Requires parties to regulate national entities’ activities</a:t>
            </a:r>
          </a:p>
          <a:p>
            <a:pPr lvl="1" algn="just"/>
            <a:r>
              <a:rPr lang="en-US"/>
              <a:t>Holds nations liable for damage caused by their entities in transit through airspace and in outer space</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9506"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Property Law</a:t>
            </a:r>
          </a:p>
        </p:txBody>
      </p:sp>
      <p:sp>
        <p:nvSpPr>
          <p:cNvPr id="149507" name="Rectangle 3"/>
          <p:cNvSpPr>
            <a:spLocks noGrp="1" noChangeArrowheads="1"/>
          </p:cNvSpPr>
          <p:nvPr>
            <p:ph type="body" idx="1"/>
          </p:nvPr>
        </p:nvSpPr>
        <p:spPr>
          <a:xfrm>
            <a:off x="457200" y="1295400"/>
            <a:ext cx="7924800" cy="4724400"/>
          </a:xfrm>
        </p:spPr>
        <p:txBody>
          <a:bodyPr/>
          <a:lstStyle/>
          <a:p>
            <a:endParaRPr lang="en-US"/>
          </a:p>
          <a:p>
            <a:r>
              <a:rPr lang="en-US" sz="2800"/>
              <a:t>Protect areas of historical, scientific and aesthetic interest on celestial bodies (</a:t>
            </a:r>
            <a:r>
              <a:rPr lang="en-US" sz="2800" i="1"/>
              <a:t>e.g.</a:t>
            </a:r>
            <a:r>
              <a:rPr lang="en-US" sz="2800"/>
              <a:t> Apollo 11 landing site)</a:t>
            </a:r>
          </a:p>
          <a:p>
            <a:endParaRPr lang="en-US" sz="2800"/>
          </a:p>
          <a:p>
            <a:r>
              <a:rPr lang="en-US" sz="2800"/>
              <a:t>Include reciprocity provision recognizing other countries’ claims, if their laws are substantially the same as the U.S. law (see Deep Seabed Hard Mineral Resources Act)</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9026"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Salvage Law</a:t>
            </a:r>
          </a:p>
        </p:txBody>
      </p:sp>
      <p:sp>
        <p:nvSpPr>
          <p:cNvPr id="129027" name="Rectangle 3"/>
          <p:cNvSpPr>
            <a:spLocks noGrp="1" noChangeArrowheads="1"/>
          </p:cNvSpPr>
          <p:nvPr>
            <p:ph type="body" idx="1"/>
          </p:nvPr>
        </p:nvSpPr>
        <p:spPr>
          <a:xfrm>
            <a:off x="457200" y="1447800"/>
            <a:ext cx="7924800" cy="4419600"/>
          </a:xfrm>
        </p:spPr>
        <p:txBody>
          <a:bodyPr/>
          <a:lstStyle/>
          <a:p>
            <a:pPr>
              <a:spcBef>
                <a:spcPts val="0"/>
              </a:spcBef>
            </a:pPr>
            <a:r>
              <a:rPr lang="en-US" sz="2800" dirty="0"/>
              <a:t>Provides for both contract salvage and salvage in emergency situations</a:t>
            </a:r>
          </a:p>
          <a:p>
            <a:pPr>
              <a:spcBef>
                <a:spcPts val="0"/>
              </a:spcBef>
            </a:pPr>
            <a:endParaRPr lang="en-US" sz="2800" dirty="0"/>
          </a:p>
          <a:p>
            <a:pPr>
              <a:spcBef>
                <a:spcPts val="0"/>
              </a:spcBef>
            </a:pPr>
            <a:r>
              <a:rPr lang="en-US" sz="2800" dirty="0"/>
              <a:t>If owner abandons property, it is placed on salvage registry</a:t>
            </a:r>
          </a:p>
          <a:p>
            <a:pPr>
              <a:spcBef>
                <a:spcPts val="0"/>
              </a:spcBef>
              <a:buFontTx/>
              <a:buNone/>
            </a:pPr>
            <a:endParaRPr lang="en-US" sz="2800" dirty="0"/>
          </a:p>
          <a:p>
            <a:pPr>
              <a:spcBef>
                <a:spcPts val="0"/>
              </a:spcBef>
            </a:pPr>
            <a:r>
              <a:rPr lang="en-US" sz="2800" dirty="0"/>
              <a:t>If owner can no longer afford to operate facility/continue operations, Bankruptcy Trustee or Receiver can have property placed on salvage registry</a:t>
            </a: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978"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Mining Law</a:t>
            </a:r>
          </a:p>
        </p:txBody>
      </p:sp>
      <p:sp>
        <p:nvSpPr>
          <p:cNvPr id="126979" name="Rectangle 3"/>
          <p:cNvSpPr>
            <a:spLocks noGrp="1" noChangeArrowheads="1"/>
          </p:cNvSpPr>
          <p:nvPr>
            <p:ph type="body" idx="1"/>
          </p:nvPr>
        </p:nvSpPr>
        <p:spPr>
          <a:xfrm>
            <a:off x="533400" y="1219200"/>
            <a:ext cx="7924800" cy="4648200"/>
          </a:xfrm>
        </p:spPr>
        <p:txBody>
          <a:bodyPr/>
          <a:lstStyle/>
          <a:p>
            <a:endParaRPr lang="en-US" sz="2800"/>
          </a:p>
          <a:p>
            <a:r>
              <a:rPr lang="en-US" sz="2800"/>
              <a:t>Clarify that public and private entities can own extracted resources – this is consistent with the majority opinion in the international space law community</a:t>
            </a:r>
          </a:p>
          <a:p>
            <a:endParaRPr lang="en-US" sz="2800"/>
          </a:p>
          <a:p>
            <a:r>
              <a:rPr lang="en-US" sz="2800"/>
              <a:t>Outer space, including the Moon and other celestial bodies, shall be free for exploration and </a:t>
            </a:r>
            <a:r>
              <a:rPr lang="en-US" sz="2800" i="1"/>
              <a:t>use</a:t>
            </a:r>
            <a:r>
              <a:rPr lang="en-US" sz="2800"/>
              <a:t> by all States (OST Article 1, emphasis added)</a:t>
            </a: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002"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Mining Law</a:t>
            </a:r>
          </a:p>
        </p:txBody>
      </p:sp>
      <p:sp>
        <p:nvSpPr>
          <p:cNvPr id="128003" name="Rectangle 3"/>
          <p:cNvSpPr>
            <a:spLocks noGrp="1" noChangeArrowheads="1"/>
          </p:cNvSpPr>
          <p:nvPr>
            <p:ph type="body" idx="1"/>
          </p:nvPr>
        </p:nvSpPr>
        <p:spPr>
          <a:xfrm>
            <a:off x="533400" y="1219200"/>
            <a:ext cx="7924800" cy="4648200"/>
          </a:xfrm>
        </p:spPr>
        <p:txBody>
          <a:bodyPr/>
          <a:lstStyle/>
          <a:p>
            <a:r>
              <a:rPr lang="en-US" sz="2800" dirty="0"/>
              <a:t>Protect mining investments – encourage prospecting and mining by recognizing mining claims in a manner similar to the US General Mining Law</a:t>
            </a:r>
          </a:p>
          <a:p>
            <a:pPr lvl="1"/>
            <a:r>
              <a:rPr lang="en-US" dirty="0"/>
              <a:t>Prospectors who obtain non-public information regarding mineral resources may file </a:t>
            </a:r>
            <a:r>
              <a:rPr lang="en-US" dirty="0" smtClean="0"/>
              <a:t>provisional </a:t>
            </a:r>
            <a:r>
              <a:rPr lang="en-US" dirty="0"/>
              <a:t>claims</a:t>
            </a:r>
          </a:p>
          <a:p>
            <a:pPr lvl="1"/>
            <a:r>
              <a:rPr lang="en-US" dirty="0"/>
              <a:t>Remote sensing and </a:t>
            </a:r>
            <a:r>
              <a:rPr lang="en-US" dirty="0" err="1"/>
              <a:t>telepossession</a:t>
            </a:r>
            <a:r>
              <a:rPr lang="en-US" dirty="0"/>
              <a:t> may provide basis for preliminary claim</a:t>
            </a:r>
          </a:p>
          <a:p>
            <a:pPr lvl="1"/>
            <a:r>
              <a:rPr lang="en-US" dirty="0"/>
              <a:t>Ice is a mineral</a:t>
            </a:r>
          </a:p>
          <a:p>
            <a:pPr lvl="1"/>
            <a:r>
              <a:rPr lang="en-US" dirty="0"/>
              <a:t>Prospectors may perfect claim and obtain deed once they begin mining operations</a:t>
            </a:r>
            <a:endParaRPr lang="en-US" sz="2800" dirty="0"/>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6434"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Safety</a:t>
            </a:r>
          </a:p>
        </p:txBody>
      </p:sp>
      <p:sp>
        <p:nvSpPr>
          <p:cNvPr id="146435" name="Rectangle 3"/>
          <p:cNvSpPr>
            <a:spLocks noGrp="1" noChangeArrowheads="1"/>
          </p:cNvSpPr>
          <p:nvPr>
            <p:ph type="body" idx="1"/>
          </p:nvPr>
        </p:nvSpPr>
        <p:spPr>
          <a:xfrm>
            <a:off x="533400" y="1219200"/>
            <a:ext cx="7924800" cy="4648200"/>
          </a:xfrm>
        </p:spPr>
        <p:txBody>
          <a:bodyPr/>
          <a:lstStyle/>
          <a:p>
            <a:endParaRPr lang="en-US" sz="2800"/>
          </a:p>
          <a:p>
            <a:r>
              <a:rPr lang="en-US" sz="2800"/>
              <a:t>Establish space traffic control system</a:t>
            </a:r>
          </a:p>
          <a:p>
            <a:endParaRPr lang="en-US" sz="2800"/>
          </a:p>
          <a:p>
            <a:r>
              <a:rPr lang="en-US" sz="2800"/>
              <a:t>Allocate frequency for emergency communications</a:t>
            </a:r>
          </a:p>
          <a:p>
            <a:endParaRPr lang="en-US" sz="2800"/>
          </a:p>
          <a:p>
            <a:r>
              <a:rPr lang="en-US" sz="2800"/>
              <a:t>Establish position of NASA Safety Officer; central point of contact for space emergencies</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7458"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Safety</a:t>
            </a:r>
          </a:p>
        </p:txBody>
      </p:sp>
      <p:sp>
        <p:nvSpPr>
          <p:cNvPr id="147459" name="Rectangle 3"/>
          <p:cNvSpPr>
            <a:spLocks noGrp="1" noChangeArrowheads="1"/>
          </p:cNvSpPr>
          <p:nvPr>
            <p:ph type="body" idx="1"/>
          </p:nvPr>
        </p:nvSpPr>
        <p:spPr>
          <a:xfrm>
            <a:off x="533400" y="1219200"/>
            <a:ext cx="7924800" cy="4648200"/>
          </a:xfrm>
        </p:spPr>
        <p:txBody>
          <a:bodyPr/>
          <a:lstStyle/>
          <a:p>
            <a:endParaRPr lang="en-US" sz="2800"/>
          </a:p>
          <a:p>
            <a:r>
              <a:rPr lang="en-US" sz="2800"/>
              <a:t>Private space operators must appoint Private Safety Officer familiar with operation of all systems</a:t>
            </a:r>
          </a:p>
          <a:p>
            <a:pPr>
              <a:buFontTx/>
              <a:buNone/>
            </a:pPr>
            <a:endParaRPr lang="en-US" sz="2800"/>
          </a:p>
          <a:p>
            <a:r>
              <a:rPr lang="en-US" sz="2800"/>
              <a:t>Private Safety Officer has authority to make life-and-death decisions in an emergency; no liability except for intentional wrongdoing</a:t>
            </a:r>
          </a:p>
          <a:p>
            <a:pPr lvl="1"/>
            <a:endParaRPr lang="en-US" sz="2800"/>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0530"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Safety</a:t>
            </a:r>
          </a:p>
        </p:txBody>
      </p:sp>
      <p:sp>
        <p:nvSpPr>
          <p:cNvPr id="150531" name="Rectangle 3"/>
          <p:cNvSpPr>
            <a:spLocks noGrp="1" noChangeArrowheads="1"/>
          </p:cNvSpPr>
          <p:nvPr>
            <p:ph type="body" idx="1"/>
          </p:nvPr>
        </p:nvSpPr>
        <p:spPr>
          <a:xfrm>
            <a:off x="533400" y="1219200"/>
            <a:ext cx="7924800" cy="4648200"/>
          </a:xfrm>
        </p:spPr>
        <p:txBody>
          <a:bodyPr/>
          <a:lstStyle/>
          <a:p>
            <a:endParaRPr lang="en-US" sz="2800"/>
          </a:p>
          <a:p>
            <a:endParaRPr lang="en-US" sz="2800"/>
          </a:p>
          <a:p>
            <a:r>
              <a:rPr lang="en-US" sz="2800"/>
              <a:t>Protect the environment and prevent biological contamination of Earth and other celestial bodies.</a:t>
            </a:r>
          </a:p>
          <a:p>
            <a:pPr lvl="1"/>
            <a:endParaRPr lang="en-US" sz="2800"/>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8482"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Risk and Liability</a:t>
            </a:r>
          </a:p>
        </p:txBody>
      </p:sp>
      <p:sp>
        <p:nvSpPr>
          <p:cNvPr id="148483" name="Rectangle 3"/>
          <p:cNvSpPr>
            <a:spLocks noGrp="1" noChangeArrowheads="1"/>
          </p:cNvSpPr>
          <p:nvPr>
            <p:ph type="body" idx="1"/>
          </p:nvPr>
        </p:nvSpPr>
        <p:spPr>
          <a:xfrm>
            <a:off x="533400" y="1219200"/>
            <a:ext cx="7924800" cy="4648200"/>
          </a:xfrm>
        </p:spPr>
        <p:txBody>
          <a:bodyPr/>
          <a:lstStyle/>
          <a:p>
            <a:endParaRPr lang="en-US" sz="2800"/>
          </a:p>
          <a:p>
            <a:pPr eaLnBrk="0" hangingPunct="0">
              <a:spcBef>
                <a:spcPct val="0"/>
              </a:spcBef>
              <a:buClrTx/>
            </a:pPr>
            <a:endParaRPr lang="en-US" sz="2800"/>
          </a:p>
          <a:p>
            <a:pPr eaLnBrk="0" hangingPunct="0">
              <a:spcBef>
                <a:spcPct val="0"/>
              </a:spcBef>
              <a:buClrTx/>
            </a:pPr>
            <a:r>
              <a:rPr lang="en-US" sz="2800"/>
              <a:t>Further refine commercial liability, limitations of liability, and insurance requirements</a:t>
            </a: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882"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Elements of Prospective US Legislation:</a:t>
            </a:r>
            <a:br>
              <a:rPr lang="en-US"/>
            </a:br>
            <a:r>
              <a:rPr lang="en-US"/>
              <a:t>Intellectual Property</a:t>
            </a:r>
          </a:p>
        </p:txBody>
      </p:sp>
      <p:sp>
        <p:nvSpPr>
          <p:cNvPr id="122883" name="Rectangle 3"/>
          <p:cNvSpPr>
            <a:spLocks noGrp="1" noChangeArrowheads="1"/>
          </p:cNvSpPr>
          <p:nvPr>
            <p:ph type="body" idx="1"/>
          </p:nvPr>
        </p:nvSpPr>
        <p:spPr>
          <a:xfrm>
            <a:off x="457200" y="1600200"/>
            <a:ext cx="7924800" cy="3886200"/>
          </a:xfrm>
        </p:spPr>
        <p:txBody>
          <a:bodyPr/>
          <a:lstStyle/>
          <a:p>
            <a:pPr>
              <a:buFontTx/>
              <a:buNone/>
            </a:pPr>
            <a:endParaRPr lang="en-US" sz="2800"/>
          </a:p>
          <a:p>
            <a:r>
              <a:rPr lang="en-US" sz="2800"/>
              <a:t>35 United States Code § 105, “Inventions in Outer Space” applies U.S. patent code to inventions “made, used or sold in outer space”</a:t>
            </a:r>
          </a:p>
          <a:p>
            <a:pPr>
              <a:buFontTx/>
              <a:buNone/>
            </a:pPr>
            <a:endParaRPr lang="en-US" sz="2800"/>
          </a:p>
          <a:p>
            <a:r>
              <a:rPr lang="en-US" sz="2800"/>
              <a:t>Still need to formally extend U.S. copyright and trademark law to outer space</a:t>
            </a: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3906"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International Cooperation and Collaboration</a:t>
            </a:r>
          </a:p>
        </p:txBody>
      </p:sp>
      <p:sp>
        <p:nvSpPr>
          <p:cNvPr id="123907" name="Rectangle 3"/>
          <p:cNvSpPr>
            <a:spLocks noGrp="1" noChangeArrowheads="1"/>
          </p:cNvSpPr>
          <p:nvPr>
            <p:ph type="body" idx="1"/>
          </p:nvPr>
        </p:nvSpPr>
        <p:spPr>
          <a:xfrm>
            <a:off x="457200" y="1600200"/>
            <a:ext cx="7924800" cy="4114800"/>
          </a:xfrm>
        </p:spPr>
        <p:txBody>
          <a:bodyPr/>
          <a:lstStyle/>
          <a:p>
            <a:pPr>
              <a:spcBef>
                <a:spcPts val="0"/>
              </a:spcBef>
            </a:pPr>
            <a:r>
              <a:rPr lang="en-US" sz="2800" dirty="0"/>
              <a:t>Consult allies regarding prospective US legislation, evaluate input, and revise legislation as necessary</a:t>
            </a:r>
          </a:p>
          <a:p>
            <a:pPr>
              <a:spcBef>
                <a:spcPts val="0"/>
              </a:spcBef>
            </a:pPr>
            <a:endParaRPr lang="en-US" sz="2800" dirty="0"/>
          </a:p>
          <a:p>
            <a:pPr>
              <a:spcBef>
                <a:spcPts val="0"/>
              </a:spcBef>
            </a:pPr>
            <a:r>
              <a:rPr lang="en-US" sz="2800" dirty="0"/>
              <a:t>Establish international interoperability standards for safety and servicing.</a:t>
            </a:r>
          </a:p>
          <a:p>
            <a:pPr>
              <a:spcBef>
                <a:spcPts val="0"/>
              </a:spcBef>
            </a:pPr>
            <a:endParaRPr lang="en-US" sz="2800" dirty="0"/>
          </a:p>
          <a:p>
            <a:pPr>
              <a:spcBef>
                <a:spcPts val="0"/>
              </a:spcBef>
            </a:pPr>
            <a:r>
              <a:rPr lang="en-US" sz="2800" dirty="0" smtClean="0"/>
              <a:t>Is </a:t>
            </a:r>
            <a:r>
              <a:rPr lang="en-US" sz="2800" dirty="0"/>
              <a:t>financing of space assets </a:t>
            </a:r>
            <a:r>
              <a:rPr lang="en-US" sz="2800" dirty="0" smtClean="0"/>
              <a:t>in accordance with </a:t>
            </a:r>
            <a:r>
              <a:rPr lang="en-US" sz="2800" dirty="0"/>
              <a:t>UNIDROIT </a:t>
            </a:r>
            <a:r>
              <a:rPr lang="en-US" sz="2800" dirty="0" smtClean="0"/>
              <a:t>Space Assets Protocol the preferable method of financing homesteading and mining?</a:t>
            </a:r>
            <a:endParaRPr lang="en-US" sz="2800" dirty="0"/>
          </a:p>
          <a:p>
            <a:endParaRPr 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a:xfrm>
            <a:off x="762000" y="228600"/>
            <a:ext cx="7772400" cy="609600"/>
          </a:xfrm>
        </p:spPr>
        <p:txBody>
          <a:bodyPr/>
          <a:lstStyle/>
          <a:p>
            <a:r>
              <a:rPr lang="en-US" sz="1600" b="0">
                <a:solidFill>
                  <a:srgbClr val="000000"/>
                </a:solidFill>
              </a:rPr>
              <a:t/>
            </a:r>
            <a:br>
              <a:rPr lang="en-US" sz="1600" b="0">
                <a:solidFill>
                  <a:srgbClr val="000000"/>
                </a:solidFill>
              </a:rPr>
            </a:br>
            <a:r>
              <a:rPr lang="en-US" sz="1600" b="0">
                <a:solidFill>
                  <a:srgbClr val="000000"/>
                </a:solidFill>
              </a:rPr>
              <a:t> </a:t>
            </a:r>
            <a:r>
              <a:rPr lang="en-US"/>
              <a:t>SPACE LAW:  An Overview</a:t>
            </a:r>
          </a:p>
        </p:txBody>
      </p:sp>
      <p:sp>
        <p:nvSpPr>
          <p:cNvPr id="4099" name="Rectangle 3"/>
          <p:cNvSpPr>
            <a:spLocks noGrp="1" noChangeArrowheads="1"/>
          </p:cNvSpPr>
          <p:nvPr>
            <p:ph type="body" idx="1"/>
          </p:nvPr>
        </p:nvSpPr>
        <p:spPr>
          <a:xfrm>
            <a:off x="533400" y="1066800"/>
            <a:ext cx="7924800" cy="4800600"/>
          </a:xfrm>
        </p:spPr>
        <p:txBody>
          <a:bodyPr/>
          <a:lstStyle/>
          <a:p>
            <a:pPr>
              <a:lnSpc>
                <a:spcPct val="90000"/>
              </a:lnSpc>
            </a:pPr>
            <a:r>
              <a:rPr lang="en-US" sz="2800"/>
              <a:t>The Outer Space Treaty:</a:t>
            </a:r>
          </a:p>
          <a:p>
            <a:pPr lvl="1">
              <a:lnSpc>
                <a:spcPct val="90000"/>
              </a:lnSpc>
            </a:pPr>
            <a:r>
              <a:rPr lang="en-US"/>
              <a:t>Gives parties jurisdiction over their citizens, and space objects on their registry</a:t>
            </a:r>
          </a:p>
          <a:p>
            <a:pPr lvl="2">
              <a:lnSpc>
                <a:spcPct val="90000"/>
              </a:lnSpc>
            </a:pPr>
            <a:r>
              <a:rPr lang="en-US"/>
              <a:t>Ownership of space objects is not affected by the objects’ presence in outer space (includes facilities constructed in outer space)</a:t>
            </a:r>
          </a:p>
          <a:p>
            <a:pPr lvl="2">
              <a:lnSpc>
                <a:spcPct val="90000"/>
              </a:lnSpc>
            </a:pPr>
            <a:r>
              <a:rPr lang="en-US"/>
              <a:t>Ownership of personal property is not affected by its presence in outer space</a:t>
            </a:r>
          </a:p>
          <a:p>
            <a:pPr lvl="2">
              <a:lnSpc>
                <a:spcPct val="90000"/>
              </a:lnSpc>
            </a:pPr>
            <a:r>
              <a:rPr lang="en-US"/>
              <a:t>Parties can enact national laws consistent with the Treaty and international law</a:t>
            </a:r>
          </a:p>
          <a:p>
            <a:pPr lvl="2">
              <a:lnSpc>
                <a:spcPct val="90000"/>
              </a:lnSpc>
            </a:pPr>
            <a:r>
              <a:rPr lang="en-US"/>
              <a:t>Parties can enact a form of real property rights based on jurisdiction, even though territorial sovereignty is prohibited</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7762"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SPACE LAW:  An Overview</a:t>
            </a:r>
          </a:p>
        </p:txBody>
      </p:sp>
      <p:sp>
        <p:nvSpPr>
          <p:cNvPr id="117763" name="Rectangle 3"/>
          <p:cNvSpPr>
            <a:spLocks noGrp="1" noChangeArrowheads="1"/>
          </p:cNvSpPr>
          <p:nvPr>
            <p:ph type="body" idx="1"/>
          </p:nvPr>
        </p:nvSpPr>
        <p:spPr>
          <a:xfrm>
            <a:off x="457200" y="2057400"/>
            <a:ext cx="7924800" cy="3200400"/>
          </a:xfrm>
        </p:spPr>
        <p:txBody>
          <a:bodyPr/>
          <a:lstStyle/>
          <a:p>
            <a:r>
              <a:rPr lang="en-US" sz="2800"/>
              <a:t>The 1979 Moon Treaty would have banned real property rights and heavily regulated resource appropriation, but only a handful of nations are party to this treaty (the US and other space-faring nations are not parties).</a:t>
            </a:r>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8786"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A Legal Regime for Private Space Activities:</a:t>
            </a:r>
            <a:br>
              <a:rPr lang="en-US"/>
            </a:br>
            <a:r>
              <a:rPr lang="en-US"/>
              <a:t>General Approach</a:t>
            </a:r>
          </a:p>
        </p:txBody>
      </p:sp>
      <p:sp>
        <p:nvSpPr>
          <p:cNvPr id="118787" name="Rectangle 3"/>
          <p:cNvSpPr>
            <a:spLocks noGrp="1" noChangeArrowheads="1"/>
          </p:cNvSpPr>
          <p:nvPr>
            <p:ph type="body" idx="1"/>
          </p:nvPr>
        </p:nvSpPr>
        <p:spPr>
          <a:xfrm>
            <a:off x="457200" y="1371600"/>
            <a:ext cx="7924800" cy="4572000"/>
          </a:xfrm>
        </p:spPr>
        <p:txBody>
          <a:bodyPr/>
          <a:lstStyle/>
          <a:p>
            <a:r>
              <a:rPr lang="en-US" sz="2800"/>
              <a:t>The OST is a statement of general principles; more detailed laws and regulations are required to govern private space activities </a:t>
            </a:r>
          </a:p>
          <a:p>
            <a:endParaRPr lang="en-US" sz="2800"/>
          </a:p>
          <a:p>
            <a:r>
              <a:rPr lang="en-US" sz="2800"/>
              <a:t>The U.N. Committee on Peaceful Uses of Outer Space (COPUOS) operates on basis of  consensus.  Result:  it takes years to reach agreement, and treaties lack definition in order to achieve consensus</a:t>
            </a: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1074"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A Legal Regime for Private Space Activities:</a:t>
            </a:r>
            <a:br>
              <a:rPr lang="en-US"/>
            </a:br>
            <a:r>
              <a:rPr lang="en-US"/>
              <a:t>General Approach</a:t>
            </a:r>
          </a:p>
        </p:txBody>
      </p:sp>
      <p:sp>
        <p:nvSpPr>
          <p:cNvPr id="131075" name="Rectangle 3"/>
          <p:cNvSpPr>
            <a:spLocks noGrp="1" noChangeArrowheads="1"/>
          </p:cNvSpPr>
          <p:nvPr>
            <p:ph type="body" idx="1"/>
          </p:nvPr>
        </p:nvSpPr>
        <p:spPr>
          <a:xfrm>
            <a:off x="457200" y="1676400"/>
            <a:ext cx="7924800" cy="3657600"/>
          </a:xfrm>
        </p:spPr>
        <p:txBody>
          <a:bodyPr/>
          <a:lstStyle/>
          <a:p>
            <a:r>
              <a:rPr lang="en-US" sz="2800" dirty="0"/>
              <a:t>The Inter-Governmental Agreement (IGA) governing the International Space Station has been unwieldy, expensive, and time consuming</a:t>
            </a:r>
          </a:p>
          <a:p>
            <a:endParaRPr lang="en-US" sz="2800" dirty="0"/>
          </a:p>
          <a:p>
            <a:r>
              <a:rPr lang="en-US" sz="2800" dirty="0"/>
              <a:t>NASA has adopted a philosophy of </a:t>
            </a:r>
            <a:r>
              <a:rPr lang="en-US" sz="2800" dirty="0" smtClean="0"/>
              <a:t>collaboration, </a:t>
            </a:r>
            <a:r>
              <a:rPr lang="en-US" sz="2800" dirty="0"/>
              <a:t>designing architecture to facilitate collaborative efforts with private industry and other nations</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4146"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A Legal Regime for Private Space Activities:</a:t>
            </a:r>
            <a:br>
              <a:rPr lang="en-US"/>
            </a:br>
            <a:r>
              <a:rPr lang="en-US"/>
              <a:t>General Approach</a:t>
            </a:r>
          </a:p>
        </p:txBody>
      </p:sp>
      <p:sp>
        <p:nvSpPr>
          <p:cNvPr id="134147" name="Rectangle 3"/>
          <p:cNvSpPr>
            <a:spLocks noGrp="1" noChangeArrowheads="1"/>
          </p:cNvSpPr>
          <p:nvPr>
            <p:ph type="body" idx="1"/>
          </p:nvPr>
        </p:nvSpPr>
        <p:spPr>
          <a:xfrm>
            <a:off x="457200" y="1371600"/>
            <a:ext cx="7924800" cy="4572000"/>
          </a:xfrm>
        </p:spPr>
        <p:txBody>
          <a:bodyPr/>
          <a:lstStyle/>
          <a:p>
            <a:endParaRPr lang="en-US" sz="2800" dirty="0"/>
          </a:p>
          <a:p>
            <a:r>
              <a:rPr lang="en-US" sz="2800" dirty="0"/>
              <a:t>In Situ Resource Utilization (ISRU) will permit space-farers to “live off the land,” greatly reducing the risk and cost of space  activities </a:t>
            </a:r>
          </a:p>
          <a:p>
            <a:endParaRPr lang="en-US" sz="2800" dirty="0"/>
          </a:p>
          <a:p>
            <a:r>
              <a:rPr lang="en-US" sz="2800" dirty="0"/>
              <a:t>Over the long term, access to the resources of near-Earth space, Mars, and the asteroids is a matter of  strategic </a:t>
            </a:r>
            <a:r>
              <a:rPr lang="en-US" sz="2800" dirty="0" smtClean="0"/>
              <a:t>concern for all nations</a:t>
            </a:r>
            <a:endParaRPr lang="en-US" sz="2800"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5170"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A Legal Regime for Private Space Activities:</a:t>
            </a:r>
            <a:br>
              <a:rPr lang="en-US"/>
            </a:br>
            <a:r>
              <a:rPr lang="en-US"/>
              <a:t>General Approach</a:t>
            </a:r>
          </a:p>
        </p:txBody>
      </p:sp>
      <p:sp>
        <p:nvSpPr>
          <p:cNvPr id="135171" name="Rectangle 3"/>
          <p:cNvSpPr>
            <a:spLocks noGrp="1" noChangeArrowheads="1"/>
          </p:cNvSpPr>
          <p:nvPr>
            <p:ph type="body" idx="1"/>
          </p:nvPr>
        </p:nvSpPr>
        <p:spPr>
          <a:xfrm>
            <a:off x="457200" y="1371600"/>
            <a:ext cx="7924800" cy="4572000"/>
          </a:xfrm>
        </p:spPr>
        <p:txBody>
          <a:bodyPr/>
          <a:lstStyle/>
          <a:p>
            <a:endParaRPr lang="en-US" sz="2800"/>
          </a:p>
          <a:p>
            <a:r>
              <a:rPr lang="en-US" sz="2800"/>
              <a:t>China’s demonstration of space-weapons capability underscores the strategic importance of space activities </a:t>
            </a:r>
          </a:p>
          <a:p>
            <a:endParaRPr lang="en-US" sz="2800"/>
          </a:p>
          <a:p>
            <a:r>
              <a:rPr lang="en-US" sz="2800"/>
              <a:t>The United States must remain autonomous with respect to future space activities, in order to protect its strategic interests</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6194" name="Rectangle 2"/>
          <p:cNvSpPr>
            <a:spLocks noGrp="1" noChangeArrowheads="1"/>
          </p:cNvSpPr>
          <p:nvPr>
            <p:ph type="title"/>
          </p:nvPr>
        </p:nvSpPr>
        <p:spPr>
          <a:xfrm>
            <a:off x="762000" y="228600"/>
            <a:ext cx="7772400" cy="609600"/>
          </a:xfrm>
        </p:spPr>
        <p:txBody>
          <a:bodyPr/>
          <a:lstStyle/>
          <a:p>
            <a:r>
              <a:rPr lang="en-US" sz="1800" b="0">
                <a:solidFill>
                  <a:srgbClr val="000000"/>
                </a:solidFill>
              </a:rPr>
              <a:t/>
            </a:r>
            <a:br>
              <a:rPr lang="en-US" sz="1800" b="0">
                <a:solidFill>
                  <a:srgbClr val="000000"/>
                </a:solidFill>
              </a:rPr>
            </a:br>
            <a:r>
              <a:rPr lang="en-US" sz="1800" b="0">
                <a:solidFill>
                  <a:srgbClr val="000000"/>
                </a:solidFill>
              </a:rPr>
              <a:t> </a:t>
            </a:r>
            <a:r>
              <a:rPr lang="en-US"/>
              <a:t>A Legal Regime for Private Space Activities:</a:t>
            </a:r>
            <a:br>
              <a:rPr lang="en-US"/>
            </a:br>
            <a:r>
              <a:rPr lang="en-US"/>
              <a:t>General Approach</a:t>
            </a:r>
          </a:p>
        </p:txBody>
      </p:sp>
      <p:sp>
        <p:nvSpPr>
          <p:cNvPr id="136195" name="Rectangle 3"/>
          <p:cNvSpPr>
            <a:spLocks noGrp="1" noChangeArrowheads="1"/>
          </p:cNvSpPr>
          <p:nvPr>
            <p:ph type="body" idx="1"/>
          </p:nvPr>
        </p:nvSpPr>
        <p:spPr>
          <a:xfrm>
            <a:off x="685800" y="1447800"/>
            <a:ext cx="7924800" cy="4572000"/>
          </a:xfrm>
        </p:spPr>
        <p:txBody>
          <a:bodyPr/>
          <a:lstStyle/>
          <a:p>
            <a:endParaRPr lang="en-US" sz="2800"/>
          </a:p>
          <a:p>
            <a:r>
              <a:rPr lang="en-US" sz="2800"/>
              <a:t>A collaborative approach to space law will allow the U.S. to remain autonomous</a:t>
            </a:r>
          </a:p>
          <a:p>
            <a:endParaRPr lang="en-US" sz="2800"/>
          </a:p>
          <a:p>
            <a:r>
              <a:rPr lang="en-US" sz="2800"/>
              <a:t>The OST not only permits, but in some cases requires the United States to enact laws that are consistent with the OST, the U.N. Charter, and other principles of  international law</a:t>
            </a:r>
          </a:p>
        </p:txBody>
      </p:sp>
    </p:spTree>
  </p:cSld>
  <p:clrMapOvr>
    <a:masterClrMapping/>
  </p:clrMapOvr>
</p:sld>
</file>

<file path=ppt/theme/theme1.xml><?xml version="1.0" encoding="utf-8"?>
<a:theme xmlns:a="http://schemas.openxmlformats.org/drawingml/2006/main" name="Mountain Top">
  <a:themeElements>
    <a:clrScheme name="Mountain Top 5">
      <a:dk1>
        <a:srgbClr val="463416"/>
      </a:dk1>
      <a:lt1>
        <a:srgbClr val="FFFFFF"/>
      </a:lt1>
      <a:dk2>
        <a:srgbClr val="003399"/>
      </a:dk2>
      <a:lt2>
        <a:srgbClr val="E3E3FF"/>
      </a:lt2>
      <a:accent1>
        <a:srgbClr val="3399FF"/>
      </a:accent1>
      <a:accent2>
        <a:srgbClr val="33CCCC"/>
      </a:accent2>
      <a:accent3>
        <a:srgbClr val="AAADCA"/>
      </a:accent3>
      <a:accent4>
        <a:srgbClr val="DADADA"/>
      </a:accent4>
      <a:accent5>
        <a:srgbClr val="ADCAFF"/>
      </a:accent5>
      <a:accent6>
        <a:srgbClr val="2DB9B9"/>
      </a:accent6>
      <a:hlink>
        <a:srgbClr val="00FFCC"/>
      </a:hlink>
      <a:folHlink>
        <a:srgbClr val="808000"/>
      </a:folHlink>
    </a:clrScheme>
    <a:fontScheme name="Mountain Top">
      <a:majorFont>
        <a:latin typeface="Times New Roman"/>
        <a:ea typeface=""/>
        <a:cs typeface=""/>
      </a:majorFont>
      <a:minorFont>
        <a:latin typeface="Times New Roman"/>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1800" b="0" i="0" u="none" strike="noStrike" cap="none" normalizeH="0" baseline="0" smtClean="0">
            <a:ln>
              <a:noFill/>
            </a:ln>
            <a:solidFill>
              <a:schemeClr val="tx1"/>
            </a:solidFill>
            <a:effectLst/>
            <a:latin typeface="Arial" charset="0"/>
          </a:defRPr>
        </a:defPPr>
      </a:lstStyle>
    </a:lnDef>
  </a:objectDefaults>
  <a:extraClrSchemeLst>
    <a:extraClrScheme>
      <a:clrScheme name="Mountain Top 1">
        <a:dk1>
          <a:srgbClr val="4C3A1C"/>
        </a:dk1>
        <a:lt1>
          <a:srgbClr val="FFFFFF"/>
        </a:lt1>
        <a:dk2>
          <a:srgbClr val="993300"/>
        </a:dk2>
        <a:lt2>
          <a:srgbClr val="CCAA00"/>
        </a:lt2>
        <a:accent1>
          <a:srgbClr val="FF3300"/>
        </a:accent1>
        <a:accent2>
          <a:srgbClr val="9E6600"/>
        </a:accent2>
        <a:accent3>
          <a:srgbClr val="CAADAA"/>
        </a:accent3>
        <a:accent4>
          <a:srgbClr val="DADADA"/>
        </a:accent4>
        <a:accent5>
          <a:srgbClr val="FFADAA"/>
        </a:accent5>
        <a:accent6>
          <a:srgbClr val="8F5C00"/>
        </a:accent6>
        <a:hlink>
          <a:srgbClr val="FFCC00"/>
        </a:hlink>
        <a:folHlink>
          <a:srgbClr val="F7DC97"/>
        </a:folHlink>
      </a:clrScheme>
      <a:clrMap bg1="dk2" tx1="lt1" bg2="dk1" tx2="lt2" accent1="accent1" accent2="accent2" accent3="accent3" accent4="accent4" accent5="accent5" accent6="accent6" hlink="hlink" folHlink="folHlink"/>
    </a:extraClrScheme>
    <a:extraClrScheme>
      <a:clrScheme name="Mountain Top 2">
        <a:dk1>
          <a:srgbClr val="3D0058"/>
        </a:dk1>
        <a:lt1>
          <a:srgbClr val="FFFFFF"/>
        </a:lt1>
        <a:dk2>
          <a:srgbClr val="9188B0"/>
        </a:dk2>
        <a:lt2>
          <a:srgbClr val="DDE0DC"/>
        </a:lt2>
        <a:accent1>
          <a:srgbClr val="FFCC00"/>
        </a:accent1>
        <a:accent2>
          <a:srgbClr val="4C3D78"/>
        </a:accent2>
        <a:accent3>
          <a:srgbClr val="C7C3D4"/>
        </a:accent3>
        <a:accent4>
          <a:srgbClr val="DADADA"/>
        </a:accent4>
        <a:accent5>
          <a:srgbClr val="FFE2AA"/>
        </a:accent5>
        <a:accent6>
          <a:srgbClr val="44366C"/>
        </a:accent6>
        <a:hlink>
          <a:srgbClr val="743D78"/>
        </a:hlink>
        <a:folHlink>
          <a:srgbClr val="CC9900"/>
        </a:folHlink>
      </a:clrScheme>
      <a:clrMap bg1="dk2" tx1="lt1" bg2="dk1" tx2="lt2" accent1="accent1" accent2="accent2" accent3="accent3" accent4="accent4" accent5="accent5" accent6="accent6" hlink="hlink" folHlink="folHlink"/>
    </a:extraClrScheme>
    <a:extraClrScheme>
      <a:clrScheme name="Mountain Top 3">
        <a:dk1>
          <a:srgbClr val="10104C"/>
        </a:dk1>
        <a:lt1>
          <a:srgbClr val="FFFFFF"/>
        </a:lt1>
        <a:dk2>
          <a:srgbClr val="003366"/>
        </a:dk2>
        <a:lt2>
          <a:srgbClr val="C6CCD4"/>
        </a:lt2>
        <a:accent1>
          <a:srgbClr val="33CCFF"/>
        </a:accent1>
        <a:accent2>
          <a:srgbClr val="5B5B8D"/>
        </a:accent2>
        <a:accent3>
          <a:srgbClr val="AAADB8"/>
        </a:accent3>
        <a:accent4>
          <a:srgbClr val="DADADA"/>
        </a:accent4>
        <a:accent5>
          <a:srgbClr val="ADE2FF"/>
        </a:accent5>
        <a:accent6>
          <a:srgbClr val="52527F"/>
        </a:accent6>
        <a:hlink>
          <a:srgbClr val="4529AB"/>
        </a:hlink>
        <a:folHlink>
          <a:srgbClr val="00CC99"/>
        </a:folHlink>
      </a:clrScheme>
      <a:clrMap bg1="dk2" tx1="lt1" bg2="dk1" tx2="lt2" accent1="accent1" accent2="accent2" accent3="accent3" accent4="accent4" accent5="accent5" accent6="accent6" hlink="hlink" folHlink="folHlink"/>
    </a:extraClrScheme>
    <a:extraClrScheme>
      <a:clrScheme name="Mountain Top 4">
        <a:dk1>
          <a:srgbClr val="B0C8CA"/>
        </a:dk1>
        <a:lt1>
          <a:srgbClr val="FFFFFF"/>
        </a:lt1>
        <a:dk2>
          <a:srgbClr val="000099"/>
        </a:dk2>
        <a:lt2>
          <a:srgbClr val="FFFFFF"/>
        </a:lt2>
        <a:accent1>
          <a:srgbClr val="89C4FF"/>
        </a:accent1>
        <a:accent2>
          <a:srgbClr val="00008C"/>
        </a:accent2>
        <a:accent3>
          <a:srgbClr val="AAAACA"/>
        </a:accent3>
        <a:accent4>
          <a:srgbClr val="DADADA"/>
        </a:accent4>
        <a:accent5>
          <a:srgbClr val="C4DEFF"/>
        </a:accent5>
        <a:accent6>
          <a:srgbClr val="00007E"/>
        </a:accent6>
        <a:hlink>
          <a:srgbClr val="6666FF"/>
        </a:hlink>
        <a:folHlink>
          <a:srgbClr val="C0C0C0"/>
        </a:folHlink>
      </a:clrScheme>
      <a:clrMap bg1="dk2" tx1="lt1" bg2="dk1" tx2="lt2" accent1="accent1" accent2="accent2" accent3="accent3" accent4="accent4" accent5="accent5" accent6="accent6" hlink="hlink" folHlink="folHlink"/>
    </a:extraClrScheme>
    <a:extraClrScheme>
      <a:clrScheme name="Mountain Top 5">
        <a:dk1>
          <a:srgbClr val="463416"/>
        </a:dk1>
        <a:lt1>
          <a:srgbClr val="FFFFFF"/>
        </a:lt1>
        <a:dk2>
          <a:srgbClr val="003399"/>
        </a:dk2>
        <a:lt2>
          <a:srgbClr val="E3E3FF"/>
        </a:lt2>
        <a:accent1>
          <a:srgbClr val="3399FF"/>
        </a:accent1>
        <a:accent2>
          <a:srgbClr val="33CCCC"/>
        </a:accent2>
        <a:accent3>
          <a:srgbClr val="AAADCA"/>
        </a:accent3>
        <a:accent4>
          <a:srgbClr val="DADADA"/>
        </a:accent4>
        <a:accent5>
          <a:srgbClr val="ADCAFF"/>
        </a:accent5>
        <a:accent6>
          <a:srgbClr val="2DB9B9"/>
        </a:accent6>
        <a:hlink>
          <a:srgbClr val="00FFCC"/>
        </a:hlink>
        <a:folHlink>
          <a:srgbClr val="808000"/>
        </a:folHlink>
      </a:clrScheme>
      <a:clrMap bg1="dk2" tx1="lt1" bg2="dk1" tx2="lt2" accent1="accent1" accent2="accent2" accent3="accent3" accent4="accent4" accent5="accent5" accent6="accent6" hlink="hlink" folHlink="folHlink"/>
    </a:extraClrScheme>
    <a:extraClrScheme>
      <a:clrScheme name="Mountain Top 6">
        <a:dk1>
          <a:srgbClr val="809296"/>
        </a:dk1>
        <a:lt1>
          <a:srgbClr val="FFFFFF"/>
        </a:lt1>
        <a:dk2>
          <a:srgbClr val="6699FF"/>
        </a:dk2>
        <a:lt2>
          <a:srgbClr val="B3EDFF"/>
        </a:lt2>
        <a:accent1>
          <a:srgbClr val="FF9933"/>
        </a:accent1>
        <a:accent2>
          <a:srgbClr val="FFAA99"/>
        </a:accent2>
        <a:accent3>
          <a:srgbClr val="B8CAFF"/>
        </a:accent3>
        <a:accent4>
          <a:srgbClr val="DADADA"/>
        </a:accent4>
        <a:accent5>
          <a:srgbClr val="FFCAAD"/>
        </a:accent5>
        <a:accent6>
          <a:srgbClr val="E79A8A"/>
        </a:accent6>
        <a:hlink>
          <a:srgbClr val="FFCFAB"/>
        </a:hlink>
        <a:folHlink>
          <a:srgbClr val="CC9900"/>
        </a:folHlink>
      </a:clrScheme>
      <a:clrMap bg1="dk2" tx1="lt1" bg2="dk1" tx2="lt2" accent1="accent1" accent2="accent2" accent3="accent3" accent4="accent4" accent5="accent5" accent6="accent6" hlink="hlink" folHlink="folHlink"/>
    </a:extraClrScheme>
    <a:extraClrScheme>
      <a:clrScheme name="Mountain Top 7">
        <a:dk1>
          <a:srgbClr val="006666"/>
        </a:dk1>
        <a:lt1>
          <a:srgbClr val="FFFFFF"/>
        </a:lt1>
        <a:dk2>
          <a:srgbClr val="85D1E3"/>
        </a:dk2>
        <a:lt2>
          <a:srgbClr val="CCFFFF"/>
        </a:lt2>
        <a:accent1>
          <a:srgbClr val="FFCC00"/>
        </a:accent1>
        <a:accent2>
          <a:srgbClr val="00CC99"/>
        </a:accent2>
        <a:accent3>
          <a:srgbClr val="C2E5EF"/>
        </a:accent3>
        <a:accent4>
          <a:srgbClr val="DADADA"/>
        </a:accent4>
        <a:accent5>
          <a:srgbClr val="FFE2AA"/>
        </a:accent5>
        <a:accent6>
          <a:srgbClr val="00B98A"/>
        </a:accent6>
        <a:hlink>
          <a:srgbClr val="0099FF"/>
        </a:hlink>
        <a:folHlink>
          <a:srgbClr val="6600CC"/>
        </a:folHlink>
      </a:clrScheme>
      <a:clrMap bg1="dk2" tx1="lt1" bg2="dk1" tx2="lt2" accent1="accent1" accent2="accent2" accent3="accent3" accent4="accent4" accent5="accent5" accent6="accent6" hlink="hlink" folHlink="folHlink"/>
    </a:extraClrScheme>
    <a:extraClrScheme>
      <a:clrScheme name="Mountain Top 8">
        <a:dk1>
          <a:srgbClr val="404B3D"/>
        </a:dk1>
        <a:lt1>
          <a:srgbClr val="FFFFFF"/>
        </a:lt1>
        <a:dk2>
          <a:srgbClr val="A7A491"/>
        </a:dk2>
        <a:lt2>
          <a:srgbClr val="CCD0CA"/>
        </a:lt2>
        <a:accent1>
          <a:srgbClr val="33CCCC"/>
        </a:accent1>
        <a:accent2>
          <a:srgbClr val="004E4C"/>
        </a:accent2>
        <a:accent3>
          <a:srgbClr val="D0CFC7"/>
        </a:accent3>
        <a:accent4>
          <a:srgbClr val="DADADA"/>
        </a:accent4>
        <a:accent5>
          <a:srgbClr val="ADE2E2"/>
        </a:accent5>
        <a:accent6>
          <a:srgbClr val="004644"/>
        </a:accent6>
        <a:hlink>
          <a:srgbClr val="477781"/>
        </a:hlink>
        <a:folHlink>
          <a:srgbClr val="85CC74"/>
        </a:folHlink>
      </a:clrScheme>
      <a:clrMap bg1="dk2" tx1="lt1" bg2="dk1" tx2="lt2" accent1="accent1" accent2="accent2" accent3="accent3" accent4="accent4" accent5="accent5" accent6="accent6" hlink="hlink" folHlink="folHlink"/>
    </a:extraClrScheme>
    <a:extraClrScheme>
      <a:clrScheme name="Mountain Top 9">
        <a:dk1>
          <a:srgbClr val="000000"/>
        </a:dk1>
        <a:lt1>
          <a:srgbClr val="FFFFFF"/>
        </a:lt1>
        <a:dk2>
          <a:srgbClr val="FFFFAF"/>
        </a:dk2>
        <a:lt2>
          <a:srgbClr val="676597"/>
        </a:lt2>
        <a:accent1>
          <a:srgbClr val="66CCFF"/>
        </a:accent1>
        <a:accent2>
          <a:srgbClr val="CCECFF"/>
        </a:accent2>
        <a:accent3>
          <a:srgbClr val="FFFFFF"/>
        </a:accent3>
        <a:accent4>
          <a:srgbClr val="000000"/>
        </a:accent4>
        <a:accent5>
          <a:srgbClr val="B8E2FF"/>
        </a:accent5>
        <a:accent6>
          <a:srgbClr val="B9D6E7"/>
        </a:accent6>
        <a:hlink>
          <a:srgbClr val="6600CC"/>
        </a:hlink>
        <a:folHlink>
          <a:srgbClr val="008080"/>
        </a:folHlink>
      </a:clrScheme>
      <a:clrMap bg1="lt1" tx1="dk1" bg2="lt2" tx2="dk2" accent1="accent1" accent2="accent2" accent3="accent3" accent4="accent4" accent5="accent5" accent6="accent6" hlink="hlink" folHlink="folHlink"/>
    </a:extraClrScheme>
  </a:extraClrSchemeLst>
</a:theme>
</file>

<file path=docProps/app.xml><?xml version="1.0" encoding="utf-8"?>
<Properties xmlns="http://schemas.openxmlformats.org/officeDocument/2006/extended-properties" xmlns:vt="http://schemas.openxmlformats.org/officeDocument/2006/docPropsVTypes">
  <Template>Mountain Top</Template>
  <TotalTime>3120</TotalTime>
  <Words>1219</Words>
  <Application>Microsoft Office PowerPoint</Application>
  <PresentationFormat>On-screen Show (4:3)</PresentationFormat>
  <Paragraphs>165</Paragraphs>
  <Slides>29</Slides>
  <Notes>0</Notes>
  <HiddenSlides>0</HiddenSlides>
  <MMClips>0</MMClips>
  <ScaleCrop>false</ScaleCrop>
  <HeadingPairs>
    <vt:vector size="4" baseType="variant">
      <vt:variant>
        <vt:lpstr>Theme</vt:lpstr>
      </vt:variant>
      <vt:variant>
        <vt:i4>1</vt:i4>
      </vt:variant>
      <vt:variant>
        <vt:lpstr>Slide Titles</vt:lpstr>
      </vt:variant>
      <vt:variant>
        <vt:i4>29</vt:i4>
      </vt:variant>
    </vt:vector>
  </HeadingPairs>
  <TitlesOfParts>
    <vt:vector size="30" baseType="lpstr">
      <vt:lpstr>Mountain Top</vt:lpstr>
      <vt:lpstr>THE SPACE PIONEER ACT by Wayne N. White Jr. SpaceBooster LLC 505-217-2462 wnwhite@spacebooster.com</vt:lpstr>
      <vt:lpstr>SPACE LAW:  An Overview</vt:lpstr>
      <vt:lpstr>  SPACE LAW:  An Overview</vt:lpstr>
      <vt:lpstr>  SPACE LAW:  An Overview</vt:lpstr>
      <vt:lpstr>  A Legal Regime for Private Space Activities: General Approach</vt:lpstr>
      <vt:lpstr>  A Legal Regime for Private Space Activities: General Approach</vt:lpstr>
      <vt:lpstr>  A Legal Regime for Private Space Activities: General Approach</vt:lpstr>
      <vt:lpstr>  A Legal Regime for Private Space Activities: General Approach</vt:lpstr>
      <vt:lpstr>  A Legal Regime for Private Space Activities: General Approach</vt:lpstr>
      <vt:lpstr>  A Legal Regime for Private Space Activities: General Approach</vt:lpstr>
      <vt:lpstr>  A Legal Regime for Private Space Activities: General Approach</vt:lpstr>
      <vt:lpstr>  A Legal Regime for Private Space Activities: General Approach</vt:lpstr>
      <vt:lpstr>  Elements of Prospective US Legislation:  Jurisdiction</vt:lpstr>
      <vt:lpstr>  Elements of Prospective US Legislation:  Jurisdiction</vt:lpstr>
      <vt:lpstr>  Elements of Prospective US Legislation: Federal Courts’ Jurisdiction</vt:lpstr>
      <vt:lpstr>  Elements of Prospective US Legislation: Federal Courts’ Jurisdiction</vt:lpstr>
      <vt:lpstr>  Elements of Prospective US Legislation: Property Law</vt:lpstr>
      <vt:lpstr>  Elements of Prospective US Legislation: Property Law</vt:lpstr>
      <vt:lpstr>  Elements of Prospective US Legislation: Property Law</vt:lpstr>
      <vt:lpstr>  Elements of Prospective US Legislation: Property Law</vt:lpstr>
      <vt:lpstr>  Elements of Prospective US Legislation: Salvage Law</vt:lpstr>
      <vt:lpstr>  Elements of Prospective US Legislation: Mining Law</vt:lpstr>
      <vt:lpstr>  Elements of Prospective US Legislation: Mining Law</vt:lpstr>
      <vt:lpstr>  Elements of Prospective US Legislation: Safety</vt:lpstr>
      <vt:lpstr>  Elements of Prospective US Legislation: Safety</vt:lpstr>
      <vt:lpstr>  Elements of Prospective US Legislation: Safety</vt:lpstr>
      <vt:lpstr>  Elements of Prospective US Legislation: Risk and Liability</vt:lpstr>
      <vt:lpstr>  Elements of Prospective US Legislation: Intellectual Property</vt:lpstr>
      <vt:lpstr>  International Cooperation and Collaboration</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Challenges &amp; Opportunities</dc:title>
  <dc:creator>WNW</dc:creator>
  <cp:lastModifiedBy>Wayne White</cp:lastModifiedBy>
  <cp:revision>89</cp:revision>
  <cp:lastPrinted>2003-10-27T07:25:33Z</cp:lastPrinted>
  <dcterms:created xsi:type="dcterms:W3CDTF">2002-04-09T08:15:24Z</dcterms:created>
  <dcterms:modified xsi:type="dcterms:W3CDTF">2012-06-11T23:14:46Z</dcterms:modified>
</cp:coreProperties>
</file>

<file path=docProps/thumbnail.jpeg>
</file>